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Default Extension="jpeg" ContentType="image/jpeg"/>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3"/>
  </p:notesMasterIdLst>
  <p:handoutMasterIdLst>
    <p:handoutMasterId r:id="rId44"/>
  </p:handoutMasterIdLst>
  <p:sldIdLst>
    <p:sldId id="348" r:id="rId3"/>
    <p:sldId id="304" r:id="rId4"/>
    <p:sldId id="305" r:id="rId5"/>
    <p:sldId id="312" r:id="rId6"/>
    <p:sldId id="309" r:id="rId7"/>
    <p:sldId id="308" r:id="rId8"/>
    <p:sldId id="322" r:id="rId9"/>
    <p:sldId id="323" r:id="rId10"/>
    <p:sldId id="335" r:id="rId11"/>
    <p:sldId id="336" r:id="rId12"/>
    <p:sldId id="337" r:id="rId13"/>
    <p:sldId id="262" r:id="rId14"/>
    <p:sldId id="339" r:id="rId15"/>
    <p:sldId id="340" r:id="rId16"/>
    <p:sldId id="330" r:id="rId17"/>
    <p:sldId id="352" r:id="rId18"/>
    <p:sldId id="331" r:id="rId19"/>
    <p:sldId id="332" r:id="rId20"/>
    <p:sldId id="307" r:id="rId21"/>
    <p:sldId id="343" r:id="rId22"/>
    <p:sldId id="344" r:id="rId23"/>
    <p:sldId id="345" r:id="rId24"/>
    <p:sldId id="333" r:id="rId25"/>
    <p:sldId id="302" r:id="rId26"/>
    <p:sldId id="334" r:id="rId27"/>
    <p:sldId id="342" r:id="rId28"/>
    <p:sldId id="347" r:id="rId29"/>
    <p:sldId id="351" r:id="rId30"/>
    <p:sldId id="329" r:id="rId31"/>
    <p:sldId id="313" r:id="rId32"/>
    <p:sldId id="314" r:id="rId33"/>
    <p:sldId id="306" r:id="rId34"/>
    <p:sldId id="316" r:id="rId35"/>
    <p:sldId id="325" r:id="rId36"/>
    <p:sldId id="326" r:id="rId37"/>
    <p:sldId id="327" r:id="rId38"/>
    <p:sldId id="328" r:id="rId39"/>
    <p:sldId id="349" r:id="rId40"/>
    <p:sldId id="350" r:id="rId41"/>
    <p:sldId id="353" r:id="rId42"/>
  </p:sldIdLst>
  <p:sldSz cx="9144000" cy="6858000" type="screen4x3"/>
  <p:notesSz cx="12052300" cy="7023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9500" autoAdjust="0"/>
  </p:normalViewPr>
  <p:slideViewPr>
    <p:cSldViewPr>
      <p:cViewPr varScale="1">
        <p:scale>
          <a:sx n="79" d="100"/>
          <a:sy n="79" d="100"/>
        </p:scale>
        <p:origin x="-612"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426"/>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522266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6826849" y="1"/>
            <a:ext cx="5222663" cy="351155"/>
          </a:xfrm>
          <a:prstGeom prst="rect">
            <a:avLst/>
          </a:prstGeom>
        </p:spPr>
        <p:txBody>
          <a:bodyPr vert="horz" lIns="93324" tIns="46662" rIns="93324" bIns="46662" rtlCol="0"/>
          <a:lstStyle>
            <a:lvl1pPr algn="r">
              <a:defRPr sz="1200"/>
            </a:lvl1pPr>
          </a:lstStyle>
          <a:p>
            <a:fld id="{F36FBF41-8725-4A18-AA5A-D1C79734307E}" type="datetimeFigureOut">
              <a:rPr lang="en-US" smtClean="0"/>
              <a:pPr/>
              <a:t>9/16/2013</a:t>
            </a:fld>
            <a:endParaRPr lang="en-US"/>
          </a:p>
        </p:txBody>
      </p:sp>
      <p:sp>
        <p:nvSpPr>
          <p:cNvPr id="4" name="Footer Placeholder 3"/>
          <p:cNvSpPr>
            <a:spLocks noGrp="1"/>
          </p:cNvSpPr>
          <p:nvPr>
            <p:ph type="ftr" sz="quarter" idx="2"/>
          </p:nvPr>
        </p:nvSpPr>
        <p:spPr>
          <a:xfrm>
            <a:off x="1" y="6670727"/>
            <a:ext cx="5222663" cy="3511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6826849" y="6670727"/>
            <a:ext cx="5222663" cy="351155"/>
          </a:xfrm>
          <a:prstGeom prst="rect">
            <a:avLst/>
          </a:prstGeom>
        </p:spPr>
        <p:txBody>
          <a:bodyPr vert="horz" lIns="93324" tIns="46662" rIns="93324" bIns="46662" rtlCol="0" anchor="b"/>
          <a:lstStyle>
            <a:lvl1pPr algn="r">
              <a:defRPr sz="1200"/>
            </a:lvl1pPr>
          </a:lstStyle>
          <a:p>
            <a:fld id="{C1E7F2F0-C8D7-46E4-996A-6D81224C9BDC}"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5222663" cy="3511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6826849" y="1"/>
            <a:ext cx="5222663" cy="351155"/>
          </a:xfrm>
          <a:prstGeom prst="rect">
            <a:avLst/>
          </a:prstGeom>
        </p:spPr>
        <p:txBody>
          <a:bodyPr vert="horz" lIns="93324" tIns="46662" rIns="93324" bIns="46662" rtlCol="0"/>
          <a:lstStyle>
            <a:lvl1pPr algn="r">
              <a:defRPr sz="1200"/>
            </a:lvl1pPr>
          </a:lstStyle>
          <a:p>
            <a:fld id="{46684BDD-4A40-4D06-BBC0-2F108D24E140}" type="datetimeFigureOut">
              <a:rPr lang="en-US" smtClean="0"/>
              <a:pPr/>
              <a:t>9/16/2013</a:t>
            </a:fld>
            <a:endParaRPr lang="en-US"/>
          </a:p>
        </p:txBody>
      </p:sp>
      <p:sp>
        <p:nvSpPr>
          <p:cNvPr id="4" name="Slide Image Placeholder 3"/>
          <p:cNvSpPr>
            <a:spLocks noGrp="1" noRot="1" noChangeAspect="1"/>
          </p:cNvSpPr>
          <p:nvPr>
            <p:ph type="sldImg" idx="2"/>
          </p:nvPr>
        </p:nvSpPr>
        <p:spPr>
          <a:xfrm>
            <a:off x="4270375" y="527050"/>
            <a:ext cx="3513138" cy="263366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1205230" y="3335974"/>
            <a:ext cx="9641840" cy="3160395"/>
          </a:xfrm>
          <a:prstGeom prst="rect">
            <a:avLst/>
          </a:prstGeom>
        </p:spPr>
        <p:txBody>
          <a:bodyPr vert="horz" lIns="93324" tIns="46662" rIns="93324" bIns="4666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670727"/>
            <a:ext cx="5222663" cy="3511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6826849" y="6670727"/>
            <a:ext cx="5222663" cy="351155"/>
          </a:xfrm>
          <a:prstGeom prst="rect">
            <a:avLst/>
          </a:prstGeom>
        </p:spPr>
        <p:txBody>
          <a:bodyPr vert="horz" lIns="93324" tIns="46662" rIns="93324" bIns="46662" rtlCol="0" anchor="b"/>
          <a:lstStyle>
            <a:lvl1pPr algn="r">
              <a:defRPr sz="1200"/>
            </a:lvl1pPr>
          </a:lstStyle>
          <a:p>
            <a:fld id="{B3CB0A1F-1EE4-406D-A5BA-A739B9CF5D31}" type="slidenum">
              <a:rPr lang="en-US" smtClean="0"/>
              <a:pPr/>
              <a:t>‹#›</a:t>
            </a:fld>
            <a:endParaRPr lang="en-US"/>
          </a:p>
        </p:txBody>
      </p:sp>
    </p:spTree>
    <p:extLst>
      <p:ext uri="{BB962C8B-B14F-4D97-AF65-F5344CB8AC3E}">
        <p14:creationId xmlns="" xmlns:p14="http://schemas.microsoft.com/office/powerpoint/2010/main" val="2580205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CB0A1F-1EE4-406D-A5BA-A739B9CF5D31}" type="slidenum">
              <a:rPr lang="en-US" smtClean="0"/>
              <a:pPr/>
              <a:t>12</a:t>
            </a:fld>
            <a:endParaRPr lang="en-US"/>
          </a:p>
        </p:txBody>
      </p:sp>
    </p:spTree>
    <p:extLst>
      <p:ext uri="{BB962C8B-B14F-4D97-AF65-F5344CB8AC3E}">
        <p14:creationId xmlns="" xmlns:p14="http://schemas.microsoft.com/office/powerpoint/2010/main" val="3010853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364" name="Slide Number Placeholder 3"/>
          <p:cNvSpPr>
            <a:spLocks noGrp="1"/>
          </p:cNvSpPr>
          <p:nvPr>
            <p:ph type="sldNum" sz="quarter" idx="5"/>
          </p:nvPr>
        </p:nvSpPr>
        <p:spPr bwMode="auto">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B550219-7B5A-42F3-AD2B-56D73E3665A6}" type="slidenum">
              <a:rPr lang="en-US" smtClean="0"/>
              <a:pPr fontAlgn="base">
                <a:spcBef>
                  <a:spcPct val="0"/>
                </a:spcBef>
                <a:spcAft>
                  <a:spcPct val="0"/>
                </a:spcAft>
                <a:defRPr/>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9A0C93-3865-4515-B278-BF0CF262AC8A}" type="slidenum">
              <a:rPr lang="en-US" smtClean="0"/>
              <a:pPr/>
              <a:t>23</a:t>
            </a:fld>
            <a:endParaRPr lang="en-US"/>
          </a:p>
        </p:txBody>
      </p:sp>
    </p:spTree>
    <p:extLst>
      <p:ext uri="{BB962C8B-B14F-4D97-AF65-F5344CB8AC3E}">
        <p14:creationId xmlns="" xmlns:p14="http://schemas.microsoft.com/office/powerpoint/2010/main" val="3081239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9A0C93-3865-4515-B278-BF0CF262AC8A}" type="slidenum">
              <a:rPr lang="en-US" smtClean="0"/>
              <a:pPr/>
              <a:t>24</a:t>
            </a:fld>
            <a:endParaRPr lang="en-US"/>
          </a:p>
        </p:txBody>
      </p:sp>
    </p:spTree>
    <p:extLst>
      <p:ext uri="{BB962C8B-B14F-4D97-AF65-F5344CB8AC3E}">
        <p14:creationId xmlns="" xmlns:p14="http://schemas.microsoft.com/office/powerpoint/2010/main" val="1774237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25</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26</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27</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28</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30</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31</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32</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33</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38</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smtClean="0"/>
          </a:p>
        </p:txBody>
      </p:sp>
      <p:sp>
        <p:nvSpPr>
          <p:cNvPr id="46084" name="Slide Number Placeholder 3"/>
          <p:cNvSpPr>
            <a:spLocks noGrp="1"/>
          </p:cNvSpPr>
          <p:nvPr>
            <p:ph type="sldNum" sz="quarter" idx="5"/>
          </p:nvPr>
        </p:nvSpPr>
        <p:spPr>
          <a:noFill/>
        </p:spPr>
        <p:txBody>
          <a:bodyPr/>
          <a:lstStyle/>
          <a:p>
            <a:fld id="{1AE2DB02-93AD-41AE-8BBB-59243FCBA43C}" type="slidenum">
              <a:rPr lang="en-US" smtClean="0">
                <a:solidFill>
                  <a:prstClr val="black"/>
                </a:solidFill>
              </a:rPr>
              <a:pPr/>
              <a:t>39</a:t>
            </a:fld>
            <a:endParaRPr lang="en-US" smtClean="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9A0C93-3865-4515-B278-BF0CF262AC8A}"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xmlns="" val="354161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solidFill>
                  <a:prstClr val="black"/>
                </a:solidFill>
              </a:rPr>
              <a:pPr/>
              <a:t>4</a:t>
            </a:fld>
            <a:endParaRPr lang="en-US" smtClean="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8</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endParaRPr lang="en-US" smtClean="0"/>
          </a:p>
        </p:txBody>
      </p:sp>
      <p:sp>
        <p:nvSpPr>
          <p:cNvPr id="30724" name="Slide Number Placeholder 3"/>
          <p:cNvSpPr>
            <a:spLocks noGrp="1"/>
          </p:cNvSpPr>
          <p:nvPr>
            <p:ph type="sldNum" sz="quarter" idx="5"/>
          </p:nvPr>
        </p:nvSpPr>
        <p:spPr>
          <a:noFill/>
        </p:spPr>
        <p:txBody>
          <a:bodyPr/>
          <a:lstStyle/>
          <a:p>
            <a:fld id="{A2F75D76-43D1-441C-A567-B52B9C052474}" type="slidenum">
              <a:rPr lang="en-US" smtClean="0"/>
              <a:pPr/>
              <a:t>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9AD94-E391-484E-8DD0-1328D18DBF71}" type="datetimeFigureOut">
              <a:rPr lang="en-US" smtClean="0">
                <a:solidFill>
                  <a:prstClr val="black">
                    <a:tint val="75000"/>
                  </a:prstClr>
                </a:solidFill>
              </a:rPr>
              <a:pPr/>
              <a:t>9/23/2013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9AD94-E391-484E-8DD0-1328D18DBF71}" type="datetimeFigureOut">
              <a:rPr lang="en-US" smtClean="0">
                <a:solidFill>
                  <a:prstClr val="black">
                    <a:tint val="75000"/>
                  </a:prstClr>
                </a:solidFill>
              </a:rPr>
              <a:pPr/>
              <a:t>9/29/2013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354C0-241F-4359-A5F2-AACC2EE63A97}"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ctrTitle"/>
          </p:nvPr>
        </p:nvSpPr>
        <p:spPr>
          <a:xfrm>
            <a:off x="685800" y="838200"/>
            <a:ext cx="7772400" cy="2762251"/>
          </a:xfrm>
          <a:solidFill>
            <a:srgbClr val="96B45A"/>
          </a:solidFill>
        </p:spPr>
        <p:txBody>
          <a:bodyPr>
            <a:normAutofit fontScale="90000"/>
          </a:bodyPr>
          <a:lstStyle/>
          <a:p>
            <a:r>
              <a:rPr lang="en-US" sz="4800" b="1" dirty="0" smtClean="0"/>
              <a:t>Teaching Responsibility</a:t>
            </a:r>
            <a:r>
              <a:rPr lang="en-US" sz="6000" b="1" dirty="0" smtClean="0"/>
              <a:t>: </a:t>
            </a:r>
            <a:r>
              <a:rPr lang="en-US" sz="4800" b="1" dirty="0" smtClean="0"/>
              <a:t>Pedagogical Strategies for Eliciting a Sense of Moral </a:t>
            </a:r>
            <a:r>
              <a:rPr lang="en-US" sz="4800" b="1" dirty="0" smtClean="0"/>
              <a:t>Responsibility</a:t>
            </a:r>
            <a:endParaRPr lang="en-US" sz="4800" b="1" dirty="0" smtClean="0">
              <a:solidFill>
                <a:schemeClr val="tx1"/>
              </a:solidFill>
              <a:latin typeface="Perpetua" pitchFamily="18" charset="0"/>
            </a:endParaRPr>
          </a:p>
        </p:txBody>
      </p:sp>
      <p:sp>
        <p:nvSpPr>
          <p:cNvPr id="3075" name="Content Placeholder 2"/>
          <p:cNvSpPr>
            <a:spLocks noGrp="1"/>
          </p:cNvSpPr>
          <p:nvPr>
            <p:ph type="subTitle" idx="1"/>
          </p:nvPr>
        </p:nvSpPr>
        <p:spPr>
          <a:xfrm>
            <a:off x="1371600" y="3886200"/>
            <a:ext cx="6400800" cy="2286000"/>
          </a:xfrm>
          <a:solidFill>
            <a:schemeClr val="tx1"/>
          </a:solidFill>
        </p:spPr>
        <p:txBody>
          <a:bodyPr>
            <a:normAutofit/>
          </a:bodyPr>
          <a:lstStyle/>
          <a:p>
            <a:r>
              <a:rPr lang="en-US" sz="2800" dirty="0" smtClean="0">
                <a:solidFill>
                  <a:schemeClr val="bg1"/>
                </a:solidFill>
                <a:latin typeface="Perpetua" pitchFamily="18" charset="0"/>
              </a:rPr>
              <a:t>William J. Frey</a:t>
            </a:r>
          </a:p>
          <a:p>
            <a:r>
              <a:rPr lang="en-US" sz="2800" dirty="0" smtClean="0">
                <a:solidFill>
                  <a:schemeClr val="bg1"/>
                </a:solidFill>
                <a:latin typeface="Perpetua" pitchFamily="18" charset="0"/>
              </a:rPr>
              <a:t>Professor of Business Ethics</a:t>
            </a:r>
          </a:p>
          <a:p>
            <a:r>
              <a:rPr lang="en-US" sz="2800" dirty="0" smtClean="0">
                <a:solidFill>
                  <a:schemeClr val="bg1"/>
                </a:solidFill>
                <a:latin typeface="Perpetua" pitchFamily="18" charset="0"/>
              </a:rPr>
              <a:t>College of Business Administration</a:t>
            </a:r>
          </a:p>
          <a:p>
            <a:r>
              <a:rPr lang="en-US" sz="2800" dirty="0" smtClean="0">
                <a:solidFill>
                  <a:schemeClr val="bg1"/>
                </a:solidFill>
                <a:latin typeface="Perpetua" pitchFamily="18" charset="0"/>
              </a:rPr>
              <a:t>University of Puerto Rico at Mayaguez</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990600"/>
          </a:xfrm>
          <a:solidFill>
            <a:srgbClr val="96B45A"/>
          </a:solidFill>
        </p:spPr>
        <p:txBody>
          <a:bodyPr>
            <a:noAutofit/>
          </a:bodyPr>
          <a:lstStyle/>
          <a:p>
            <a:r>
              <a:rPr lang="en-US" sz="3200" b="1" dirty="0" smtClean="0"/>
              <a:t>Root meaning is </a:t>
            </a:r>
            <a:r>
              <a:rPr lang="en-US" sz="3200" b="1" dirty="0" smtClean="0"/>
              <a:t>extended </a:t>
            </a:r>
            <a:r>
              <a:rPr lang="en-US" sz="3200" b="1" dirty="0" smtClean="0"/>
              <a:t>through metaphorical </a:t>
            </a:r>
            <a:r>
              <a:rPr lang="en-US" sz="3200" b="1" dirty="0" smtClean="0"/>
              <a:t>projection</a:t>
            </a:r>
            <a:endParaRPr lang="en-US" sz="3200" b="1" dirty="0" smtClean="0">
              <a:solidFill>
                <a:schemeClr val="tx1"/>
              </a:solidFill>
              <a:latin typeface="Perpetua" pitchFamily="18" charset="0"/>
            </a:endParaRPr>
          </a:p>
        </p:txBody>
      </p:sp>
      <p:sp>
        <p:nvSpPr>
          <p:cNvPr id="3075" name="Content Placeholder 2"/>
          <p:cNvSpPr>
            <a:spLocks noGrp="1"/>
          </p:cNvSpPr>
          <p:nvPr>
            <p:ph idx="1"/>
          </p:nvPr>
        </p:nvSpPr>
        <p:spPr>
          <a:xfrm>
            <a:off x="0" y="914400"/>
            <a:ext cx="9144000" cy="5943600"/>
          </a:xfrm>
          <a:solidFill>
            <a:schemeClr val="tx1"/>
          </a:solidFill>
        </p:spPr>
        <p:txBody>
          <a:bodyPr>
            <a:noAutofit/>
          </a:bodyPr>
          <a:lstStyle/>
          <a:p>
            <a:r>
              <a:rPr lang="en-US" dirty="0" smtClean="0">
                <a:solidFill>
                  <a:schemeClr val="bg1"/>
                </a:solidFill>
              </a:rPr>
              <a:t>Johnson </a:t>
            </a:r>
            <a:endParaRPr lang="en-US" dirty="0" smtClean="0">
              <a:solidFill>
                <a:schemeClr val="bg1"/>
              </a:solidFill>
            </a:endParaRPr>
          </a:p>
          <a:p>
            <a:pPr lvl="1"/>
            <a:r>
              <a:rPr lang="en-US" dirty="0" smtClean="0">
                <a:solidFill>
                  <a:schemeClr val="bg1"/>
                </a:solidFill>
              </a:rPr>
              <a:t>Metaphor = “process by which we understand and structure one domain of experience in terms of another domain of a different kind”</a:t>
            </a:r>
          </a:p>
          <a:p>
            <a:r>
              <a:rPr lang="en-US" dirty="0" smtClean="0">
                <a:solidFill>
                  <a:schemeClr val="bg1"/>
                </a:solidFill>
              </a:rPr>
              <a:t>Elements </a:t>
            </a:r>
            <a:r>
              <a:rPr lang="en-US" dirty="0" smtClean="0">
                <a:solidFill>
                  <a:schemeClr val="bg1"/>
                </a:solidFill>
              </a:rPr>
              <a:t>of metaphorical projection</a:t>
            </a:r>
          </a:p>
          <a:p>
            <a:pPr lvl="1"/>
            <a:r>
              <a:rPr lang="en-US" b="1" dirty="0" smtClean="0">
                <a:solidFill>
                  <a:srgbClr val="FF0000"/>
                </a:solidFill>
              </a:rPr>
              <a:t>Source domain </a:t>
            </a:r>
            <a:r>
              <a:rPr lang="en-US" dirty="0" smtClean="0"/>
              <a:t>= Image schema (physical force and </a:t>
            </a:r>
            <a:r>
              <a:rPr lang="en-US" dirty="0" smtClean="0">
                <a:solidFill>
                  <a:schemeClr val="bg1"/>
                </a:solidFill>
              </a:rPr>
              <a:t>physical force and interactions </a:t>
            </a:r>
            <a:r>
              <a:rPr lang="en-US" dirty="0" smtClean="0">
                <a:solidFill>
                  <a:schemeClr val="bg1"/>
                </a:solidFill>
              </a:rPr>
              <a:t>or </a:t>
            </a:r>
            <a:r>
              <a:rPr lang="en-US" dirty="0" smtClean="0">
                <a:solidFill>
                  <a:schemeClr val="bg1"/>
                </a:solidFill>
              </a:rPr>
              <a:t>stimulus-response</a:t>
            </a:r>
            <a:endParaRPr lang="en-US" dirty="0" smtClean="0">
              <a:solidFill>
                <a:schemeClr val="bg1"/>
              </a:solidFill>
            </a:endParaRPr>
          </a:p>
          <a:p>
            <a:pPr lvl="1"/>
            <a:r>
              <a:rPr lang="en-US" b="1" dirty="0" smtClean="0">
                <a:solidFill>
                  <a:srgbClr val="FF0000"/>
                </a:solidFill>
              </a:rPr>
              <a:t>Target domain </a:t>
            </a:r>
            <a:r>
              <a:rPr lang="en-US" dirty="0" smtClean="0">
                <a:solidFill>
                  <a:schemeClr val="bg1"/>
                </a:solidFill>
              </a:rPr>
              <a:t>= abstract moral space</a:t>
            </a:r>
          </a:p>
          <a:p>
            <a:pPr lvl="1"/>
            <a:r>
              <a:rPr lang="en-US" b="1" dirty="0" smtClean="0">
                <a:solidFill>
                  <a:srgbClr val="FF0000"/>
                </a:solidFill>
              </a:rPr>
              <a:t>Image schema </a:t>
            </a:r>
            <a:r>
              <a:rPr lang="en-US" dirty="0" smtClean="0">
                <a:solidFill>
                  <a:schemeClr val="bg1"/>
                </a:solidFill>
              </a:rPr>
              <a:t>“recruited” from </a:t>
            </a:r>
            <a:r>
              <a:rPr lang="en-US" dirty="0" err="1" smtClean="0">
                <a:solidFill>
                  <a:schemeClr val="bg1"/>
                </a:solidFill>
              </a:rPr>
              <a:t>sensorimotor</a:t>
            </a:r>
            <a:r>
              <a:rPr lang="en-US" dirty="0" smtClean="0">
                <a:solidFill>
                  <a:schemeClr val="bg1"/>
                </a:solidFill>
              </a:rPr>
              <a:t> experience to structure to the target domain (abstract moral space)  </a:t>
            </a:r>
            <a:r>
              <a:rPr lang="en-US" sz="1900" b="1" dirty="0" smtClean="0">
                <a:solidFill>
                  <a:schemeClr val="bg1"/>
                </a:solidFill>
              </a:rPr>
              <a:t>(See Johnson quote on next page.)</a:t>
            </a:r>
            <a:endParaRPr lang="en-US" b="1" dirty="0" smtClean="0">
              <a:solidFill>
                <a:schemeClr val="bg1"/>
              </a:solidFill>
            </a:endParaRPr>
          </a:p>
          <a:p>
            <a:r>
              <a:rPr lang="en-US" sz="1800" b="1" dirty="0" smtClean="0">
                <a:solidFill>
                  <a:schemeClr val="bg1"/>
                </a:solidFill>
              </a:rPr>
              <a:t>Johnson</a:t>
            </a:r>
            <a:r>
              <a:rPr lang="en-US" sz="1800" b="1" dirty="0" smtClean="0">
                <a:solidFill>
                  <a:schemeClr val="bg1"/>
                </a:solidFill>
              </a:rPr>
              <a:t>, M.  </a:t>
            </a:r>
            <a:r>
              <a:rPr lang="en-US" sz="1800" b="1" i="1" dirty="0" smtClean="0">
                <a:solidFill>
                  <a:schemeClr val="bg1"/>
                </a:solidFill>
              </a:rPr>
              <a:t>The Body in the Mind: The Bodily Basis of Meaning, Imagination, and Reason</a:t>
            </a:r>
            <a:r>
              <a:rPr lang="en-US" sz="1800" b="1" dirty="0" smtClean="0">
                <a:solidFill>
                  <a:schemeClr val="bg1"/>
                </a:solidFill>
              </a:rPr>
              <a:t>.  University of Chicago Press, 1986: 13-16</a:t>
            </a:r>
            <a:r>
              <a:rPr lang="en-US" sz="1800" b="1" dirty="0" smtClean="0">
                <a:solidFill>
                  <a:schemeClr val="bg1"/>
                </a:solidFill>
              </a:rPr>
              <a:t>.</a:t>
            </a:r>
            <a:endParaRPr lang="en-US" sz="1800" b="1" dirty="0" smtClean="0">
              <a:solidFill>
                <a:schemeClr val="bg1"/>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990600"/>
          </a:xfrm>
          <a:solidFill>
            <a:srgbClr val="96B45A"/>
          </a:solidFill>
        </p:spPr>
        <p:txBody>
          <a:bodyPr>
            <a:normAutofit fontScale="90000"/>
          </a:bodyPr>
          <a:lstStyle/>
          <a:p>
            <a:r>
              <a:rPr lang="en-US" sz="3600" b="1" dirty="0" smtClean="0"/>
              <a:t>Image Schema comes from bodily experience of “physical force and interactions</a:t>
            </a:r>
            <a:r>
              <a:rPr lang="en-US" sz="4800" dirty="0" smtClean="0"/>
              <a:t>”</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990600"/>
            <a:ext cx="9144000" cy="5867400"/>
          </a:xfrm>
          <a:solidFill>
            <a:schemeClr val="tx1"/>
          </a:solidFill>
        </p:spPr>
        <p:txBody>
          <a:bodyPr>
            <a:noAutofit/>
          </a:bodyPr>
          <a:lstStyle/>
          <a:p>
            <a:r>
              <a:rPr lang="en-US" dirty="0" smtClean="0">
                <a:solidFill>
                  <a:schemeClr val="bg1"/>
                </a:solidFill>
              </a:rPr>
              <a:t>Physical </a:t>
            </a:r>
            <a:r>
              <a:rPr lang="en-US" dirty="0" smtClean="0">
                <a:solidFill>
                  <a:schemeClr val="bg1"/>
                </a:solidFill>
              </a:rPr>
              <a:t>basis of moral responsibility…</a:t>
            </a:r>
          </a:p>
          <a:p>
            <a:pPr lvl="1"/>
            <a:r>
              <a:rPr lang="en-US" dirty="0" smtClean="0">
                <a:solidFill>
                  <a:schemeClr val="bg1"/>
                </a:solidFill>
              </a:rPr>
              <a:t>“image schemas are…structures of </a:t>
            </a:r>
            <a:r>
              <a:rPr lang="en-US" dirty="0" err="1" smtClean="0">
                <a:solidFill>
                  <a:schemeClr val="bg1"/>
                </a:solidFill>
              </a:rPr>
              <a:t>sensorimotor</a:t>
            </a:r>
            <a:r>
              <a:rPr lang="en-US" dirty="0" smtClean="0">
                <a:solidFill>
                  <a:schemeClr val="bg1"/>
                </a:solidFill>
              </a:rPr>
              <a:t> experience that can be recruited for abstract conceptualization and reasoning” </a:t>
            </a:r>
            <a:r>
              <a:rPr lang="en-US" sz="1900" b="1" dirty="0" smtClean="0">
                <a:solidFill>
                  <a:schemeClr val="bg1"/>
                </a:solidFill>
              </a:rPr>
              <a:t>(Johnson 2007: 141)</a:t>
            </a:r>
          </a:p>
          <a:p>
            <a:r>
              <a:rPr lang="en-US" dirty="0" smtClean="0">
                <a:solidFill>
                  <a:schemeClr val="bg1"/>
                </a:solidFill>
              </a:rPr>
              <a:t>Projection </a:t>
            </a:r>
            <a:r>
              <a:rPr lang="en-US" dirty="0" smtClean="0">
                <a:solidFill>
                  <a:schemeClr val="bg1"/>
                </a:solidFill>
              </a:rPr>
              <a:t>of image schema onto moral domain</a:t>
            </a:r>
          </a:p>
          <a:p>
            <a:pPr lvl="1"/>
            <a:r>
              <a:rPr lang="en-US" i="1" dirty="0" smtClean="0">
                <a:solidFill>
                  <a:schemeClr val="bg1"/>
                </a:solidFill>
              </a:rPr>
              <a:t>“ </a:t>
            </a:r>
            <a:r>
              <a:rPr lang="en-US" i="1" dirty="0" smtClean="0">
                <a:solidFill>
                  <a:schemeClr val="bg1"/>
                </a:solidFill>
              </a:rPr>
              <a:t>Step-by-step, I begin to acquire the notion of responsibility that is not tied to reflex response alone.  I discover that I can sometimes respond to a physical stimulus by means of a self-initiated, purposive action, which I come to experience as very different from mere automatic, or “knee-jerk,” reflex reactions”  </a:t>
            </a:r>
            <a:r>
              <a:rPr lang="en-US" sz="1800" b="1" dirty="0" smtClean="0">
                <a:solidFill>
                  <a:schemeClr val="bg1"/>
                </a:solidFill>
              </a:rPr>
              <a:t>(Johnson, 1986. )</a:t>
            </a:r>
            <a:endParaRPr lang="en-US" sz="1100" i="1" dirty="0" smtClean="0">
              <a:solidFill>
                <a:schemeClr val="bg1"/>
              </a:solidFill>
            </a:endParaRPr>
          </a:p>
          <a:p>
            <a:pPr>
              <a:buNone/>
            </a:pPr>
            <a:endParaRPr lang="en-US" sz="1100" dirty="0" smtClean="0">
              <a:solidFill>
                <a:schemeClr val="bg1"/>
              </a:solidFill>
            </a:endParaRPr>
          </a:p>
          <a:p>
            <a:r>
              <a:rPr lang="en-US" sz="1500" b="1" dirty="0" smtClean="0">
                <a:solidFill>
                  <a:schemeClr val="bg1"/>
                </a:solidFill>
              </a:rPr>
              <a:t>Johnson, M.  </a:t>
            </a:r>
            <a:r>
              <a:rPr lang="en-US" sz="1500" b="1" i="1" dirty="0" smtClean="0">
                <a:solidFill>
                  <a:schemeClr val="bg1"/>
                </a:solidFill>
              </a:rPr>
              <a:t>The Meaning of the Body: Aesthetics of Human Understanding</a:t>
            </a:r>
            <a:r>
              <a:rPr lang="en-US" sz="1500" b="1" dirty="0" smtClean="0">
                <a:solidFill>
                  <a:schemeClr val="bg1"/>
                </a:solidFill>
              </a:rPr>
              <a:t>.  University of Chicago Press, 2007: </a:t>
            </a:r>
            <a:r>
              <a:rPr lang="en-US" sz="1500" b="1" dirty="0" smtClean="0">
                <a:solidFill>
                  <a:schemeClr val="bg1"/>
                </a:solidFill>
              </a:rPr>
              <a:t>176-179</a:t>
            </a:r>
            <a:endParaRPr lang="en-US" sz="1500" b="1" dirty="0" smtClean="0">
              <a:solidFill>
                <a:schemeClr val="bg1"/>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304800"/>
            <a:ext cx="7762190" cy="646331"/>
          </a:xfrm>
          <a:prstGeom prst="rect">
            <a:avLst/>
          </a:prstGeom>
          <a:noFill/>
        </p:spPr>
        <p:txBody>
          <a:bodyPr wrap="square" rtlCol="0">
            <a:spAutoFit/>
          </a:bodyPr>
          <a:lstStyle/>
          <a:p>
            <a:r>
              <a:rPr lang="en-US" sz="2400" dirty="0" smtClean="0"/>
              <a:t>Image schema:</a:t>
            </a:r>
            <a:r>
              <a:rPr lang="en-US" sz="2400" i="1" dirty="0" smtClean="0"/>
              <a:t> Physical stimulus “evokes” a reflex response </a:t>
            </a:r>
            <a:r>
              <a:rPr lang="en-US" sz="1200" b="1" dirty="0" smtClean="0"/>
              <a:t>(Built upon Johnson, BIM)</a:t>
            </a:r>
            <a:endParaRPr lang="en-US" sz="2400" b="1" dirty="0"/>
          </a:p>
        </p:txBody>
      </p:sp>
      <p:sp>
        <p:nvSpPr>
          <p:cNvPr id="5" name="TextBox 4"/>
          <p:cNvSpPr txBox="1"/>
          <p:nvPr/>
        </p:nvSpPr>
        <p:spPr>
          <a:xfrm>
            <a:off x="1066800" y="4267200"/>
            <a:ext cx="1207382" cy="646331"/>
          </a:xfrm>
          <a:prstGeom prst="rect">
            <a:avLst/>
          </a:prstGeom>
          <a:noFill/>
        </p:spPr>
        <p:txBody>
          <a:bodyPr wrap="none" rtlCol="0">
            <a:spAutoFit/>
          </a:bodyPr>
          <a:lstStyle/>
          <a:p>
            <a:r>
              <a:rPr lang="en-US" b="1" dirty="0" smtClean="0">
                <a:solidFill>
                  <a:srgbClr val="FF0000"/>
                </a:solidFill>
              </a:rPr>
              <a:t>Stimulus</a:t>
            </a:r>
            <a:r>
              <a:rPr lang="en-US" dirty="0" smtClean="0"/>
              <a:t> / </a:t>
            </a:r>
          </a:p>
          <a:p>
            <a:r>
              <a:rPr lang="en-US" b="1" dirty="0" smtClean="0">
                <a:solidFill>
                  <a:schemeClr val="tx2"/>
                </a:solidFill>
              </a:rPr>
              <a:t>Response</a:t>
            </a:r>
          </a:p>
        </p:txBody>
      </p:sp>
      <p:sp>
        <p:nvSpPr>
          <p:cNvPr id="6" name="TextBox 5"/>
          <p:cNvSpPr txBox="1"/>
          <p:nvPr/>
        </p:nvSpPr>
        <p:spPr>
          <a:xfrm>
            <a:off x="6248400" y="4191000"/>
            <a:ext cx="1903983" cy="923330"/>
          </a:xfrm>
          <a:prstGeom prst="rect">
            <a:avLst/>
          </a:prstGeom>
          <a:noFill/>
        </p:spPr>
        <p:txBody>
          <a:bodyPr wrap="none" rtlCol="0">
            <a:spAutoFit/>
          </a:bodyPr>
          <a:lstStyle/>
          <a:p>
            <a:r>
              <a:rPr lang="en-US" b="1" dirty="0" smtClean="0">
                <a:solidFill>
                  <a:srgbClr val="FF0000"/>
                </a:solidFill>
              </a:rPr>
              <a:t>Perception of </a:t>
            </a:r>
          </a:p>
          <a:p>
            <a:r>
              <a:rPr lang="en-US" b="1" dirty="0" smtClean="0">
                <a:solidFill>
                  <a:srgbClr val="FF0000"/>
                </a:solidFill>
              </a:rPr>
              <a:t>Moral relevance-</a:t>
            </a:r>
          </a:p>
          <a:p>
            <a:r>
              <a:rPr lang="en-US" b="1" dirty="0" smtClean="0">
                <a:solidFill>
                  <a:schemeClr val="tx2"/>
                </a:solidFill>
              </a:rPr>
              <a:t>Responsive action</a:t>
            </a:r>
            <a:endParaRPr lang="en-US" b="1" dirty="0">
              <a:solidFill>
                <a:schemeClr val="tx2"/>
              </a:solidFill>
            </a:endParaRPr>
          </a:p>
        </p:txBody>
      </p:sp>
      <p:sp>
        <p:nvSpPr>
          <p:cNvPr id="8" name="TextBox 7"/>
          <p:cNvSpPr txBox="1"/>
          <p:nvPr/>
        </p:nvSpPr>
        <p:spPr>
          <a:xfrm>
            <a:off x="1295400" y="1524000"/>
            <a:ext cx="6033318" cy="1200329"/>
          </a:xfrm>
          <a:prstGeom prst="rect">
            <a:avLst/>
          </a:prstGeom>
          <a:noFill/>
        </p:spPr>
        <p:txBody>
          <a:bodyPr wrap="square" rtlCol="0">
            <a:spAutoFit/>
          </a:bodyPr>
          <a:lstStyle/>
          <a:p>
            <a:r>
              <a:rPr lang="en-US" sz="2400" dirty="0" smtClean="0"/>
              <a:t>Metaphor: Image schema (= </a:t>
            </a:r>
            <a:r>
              <a:rPr lang="en-US" sz="2400" b="1" dirty="0" smtClean="0">
                <a:solidFill>
                  <a:srgbClr val="FF0000"/>
                </a:solidFill>
              </a:rPr>
              <a:t>source domain</a:t>
            </a:r>
            <a:r>
              <a:rPr lang="en-US" sz="2400" dirty="0" smtClean="0"/>
              <a:t>)</a:t>
            </a:r>
            <a:r>
              <a:rPr lang="en-US" sz="2400" dirty="0" smtClean="0">
                <a:solidFill>
                  <a:srgbClr val="FF0000"/>
                </a:solidFill>
              </a:rPr>
              <a:t> </a:t>
            </a:r>
            <a:r>
              <a:rPr lang="en-US" sz="2400" dirty="0" smtClean="0"/>
              <a:t>is projected onto the abstract moral realm (=</a:t>
            </a:r>
            <a:r>
              <a:rPr lang="en-US" sz="2400" b="1" dirty="0" smtClean="0">
                <a:solidFill>
                  <a:srgbClr val="FF0000"/>
                </a:solidFill>
              </a:rPr>
              <a:t>target domain</a:t>
            </a:r>
            <a:r>
              <a:rPr lang="en-US" sz="2400" dirty="0" smtClean="0"/>
              <a:t>)</a:t>
            </a:r>
            <a:endParaRPr lang="en-US" sz="2400" dirty="0"/>
          </a:p>
        </p:txBody>
      </p:sp>
      <p:sp>
        <p:nvSpPr>
          <p:cNvPr id="9" name="Curved Down Arrow 8"/>
          <p:cNvSpPr/>
          <p:nvPr/>
        </p:nvSpPr>
        <p:spPr>
          <a:xfrm>
            <a:off x="1981200" y="3276600"/>
            <a:ext cx="4648200" cy="91440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1295400" y="5500255"/>
            <a:ext cx="6898683" cy="923330"/>
          </a:xfrm>
          <a:prstGeom prst="rect">
            <a:avLst/>
          </a:prstGeom>
          <a:noFill/>
        </p:spPr>
        <p:txBody>
          <a:bodyPr wrap="none" rtlCol="0">
            <a:spAutoFit/>
          </a:bodyPr>
          <a:lstStyle/>
          <a:p>
            <a:r>
              <a:rPr lang="en-US" b="1" dirty="0" smtClean="0">
                <a:solidFill>
                  <a:srgbClr val="FF0000"/>
                </a:solidFill>
              </a:rPr>
              <a:t>Source domain </a:t>
            </a:r>
            <a:r>
              <a:rPr lang="en-US" dirty="0" smtClean="0"/>
              <a:t>(physical force and interactions) has “internal structures</a:t>
            </a:r>
          </a:p>
          <a:p>
            <a:r>
              <a:rPr lang="en-US" dirty="0" smtClean="0"/>
              <a:t>that give rise to constrained inferences” in </a:t>
            </a:r>
            <a:r>
              <a:rPr lang="en-US" b="1" dirty="0" smtClean="0">
                <a:solidFill>
                  <a:srgbClr val="FF0000"/>
                </a:solidFill>
              </a:rPr>
              <a:t>target domain </a:t>
            </a:r>
          </a:p>
          <a:p>
            <a:r>
              <a:rPr lang="en-US" dirty="0" smtClean="0"/>
              <a:t>(abstract moral realm) </a:t>
            </a:r>
            <a:r>
              <a:rPr lang="en-US" sz="1100" b="1" dirty="0" smtClean="0"/>
              <a:t>(Johnson, MB, 144)</a:t>
            </a:r>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fontScale="90000"/>
          </a:bodyPr>
          <a:lstStyle/>
          <a:p>
            <a:pPr eaLnBrk="1" hangingPunct="1"/>
            <a:r>
              <a:rPr lang="en-US" sz="4800" b="1" dirty="0" smtClean="0">
                <a:latin typeface="Perpetua" pitchFamily="18" charset="0"/>
              </a:rPr>
              <a:t>Mappings: </a:t>
            </a:r>
            <a:r>
              <a:rPr lang="en-US" sz="4000" b="1" dirty="0" smtClean="0">
                <a:latin typeface="Perpetua" pitchFamily="18" charset="0"/>
              </a:rPr>
              <a:t>From the negative to the positive</a:t>
            </a:r>
            <a:endParaRPr lang="en-US" sz="4800" b="1" dirty="0" smtClean="0">
              <a:solidFill>
                <a:schemeClr val="tx1"/>
              </a:solidFill>
              <a:latin typeface="Perpetua" pitchFamily="18" charset="0"/>
            </a:endParaRPr>
          </a:p>
        </p:txBody>
      </p:sp>
      <p:graphicFrame>
        <p:nvGraphicFramePr>
          <p:cNvPr id="4" name="Content Placeholder 3"/>
          <p:cNvGraphicFramePr>
            <a:graphicFrameLocks noGrp="1"/>
          </p:cNvGraphicFramePr>
          <p:nvPr>
            <p:ph idx="1"/>
          </p:nvPr>
        </p:nvGraphicFramePr>
        <p:xfrm>
          <a:off x="0" y="838200"/>
          <a:ext cx="9144000" cy="5852160"/>
        </p:xfrm>
        <a:graphic>
          <a:graphicData uri="http://schemas.openxmlformats.org/drawingml/2006/table">
            <a:tbl>
              <a:tblPr firstRow="1" bandRow="1">
                <a:tableStyleId>{7E9639D4-E3E2-4D34-9284-5A2195B3D0D7}</a:tableStyleId>
              </a:tblPr>
              <a:tblGrid>
                <a:gridCol w="3048000"/>
                <a:gridCol w="3048000"/>
                <a:gridCol w="3048000"/>
              </a:tblGrid>
              <a:tr h="370840">
                <a:tc>
                  <a:txBody>
                    <a:bodyPr/>
                    <a:lstStyle/>
                    <a:p>
                      <a:r>
                        <a:rPr lang="en-US" sz="2300" dirty="0" smtClean="0"/>
                        <a:t>Case</a:t>
                      </a:r>
                      <a:endParaRPr lang="en-US" sz="2300" dirty="0"/>
                    </a:p>
                  </a:txBody>
                  <a:tcPr/>
                </a:tc>
                <a:tc>
                  <a:txBody>
                    <a:bodyPr/>
                    <a:lstStyle/>
                    <a:p>
                      <a:r>
                        <a:rPr lang="en-US" sz="2400" dirty="0" smtClean="0"/>
                        <a:t>Uncovering moral salience (identifying relevance)</a:t>
                      </a:r>
                      <a:endParaRPr lang="en-US" sz="2400" dirty="0"/>
                    </a:p>
                  </a:txBody>
                  <a:tcPr/>
                </a:tc>
                <a:tc>
                  <a:txBody>
                    <a:bodyPr/>
                    <a:lstStyle/>
                    <a:p>
                      <a:r>
                        <a:rPr lang="en-US" sz="2400" dirty="0" smtClean="0"/>
                        <a:t>Responding to moral salience (response</a:t>
                      </a:r>
                      <a:r>
                        <a:rPr lang="en-US" sz="2400" baseline="0" dirty="0" smtClean="0"/>
                        <a:t> to relevance)</a:t>
                      </a:r>
                      <a:endParaRPr lang="en-US" sz="2400" dirty="0"/>
                    </a:p>
                  </a:txBody>
                  <a:tcPr/>
                </a:tc>
              </a:tr>
              <a:tr h="370840">
                <a:tc>
                  <a:txBody>
                    <a:bodyPr/>
                    <a:lstStyle/>
                    <a:p>
                      <a:r>
                        <a:rPr lang="en-US" sz="2400" dirty="0" smtClean="0"/>
                        <a:t>CIAPR disciplinary tribunal</a:t>
                      </a:r>
                      <a:endParaRPr lang="en-US" sz="2400" dirty="0"/>
                    </a:p>
                  </a:txBody>
                  <a:tcPr/>
                </a:tc>
                <a:tc>
                  <a:txBody>
                    <a:bodyPr/>
                    <a:lstStyle/>
                    <a:p>
                      <a:r>
                        <a:rPr lang="en-US" sz="1800" dirty="0" smtClean="0"/>
                        <a:t>Perception of circumstances that trigger rule relevance</a:t>
                      </a:r>
                      <a:endParaRPr lang="en-US" sz="1800" dirty="0"/>
                    </a:p>
                  </a:txBody>
                  <a:tcPr/>
                </a:tc>
                <a:tc>
                  <a:txBody>
                    <a:bodyPr/>
                    <a:lstStyle/>
                    <a:p>
                      <a:r>
                        <a:rPr lang="en-US" sz="1800" dirty="0" smtClean="0"/>
                        <a:t>Compliance with rule</a:t>
                      </a:r>
                      <a:endParaRPr lang="en-US" sz="1800" dirty="0"/>
                    </a:p>
                  </a:txBody>
                  <a:tcPr/>
                </a:tc>
              </a:tr>
              <a:tr h="370840">
                <a:tc>
                  <a:txBody>
                    <a:bodyPr/>
                    <a:lstStyle/>
                    <a:p>
                      <a:r>
                        <a:rPr lang="en-US" sz="2400" dirty="0" smtClean="0"/>
                        <a:t>Permits for Windmill Farm</a:t>
                      </a:r>
                      <a:endParaRPr lang="en-US" sz="2400" dirty="0"/>
                    </a:p>
                  </a:txBody>
                  <a:tcPr/>
                </a:tc>
                <a:tc>
                  <a:txBody>
                    <a:bodyPr/>
                    <a:lstStyle/>
                    <a:p>
                      <a:r>
                        <a:rPr lang="en-US" sz="1800" dirty="0" smtClean="0"/>
                        <a:t>Perception of social injustice</a:t>
                      </a:r>
                      <a:endParaRPr lang="en-US" sz="1800" dirty="0"/>
                    </a:p>
                  </a:txBody>
                  <a:tcPr/>
                </a:tc>
                <a:tc>
                  <a:txBody>
                    <a:bodyPr/>
                    <a:lstStyle/>
                    <a:p>
                      <a:r>
                        <a:rPr lang="en-US" sz="1800" dirty="0" smtClean="0"/>
                        <a:t>Opposition to restore justice</a:t>
                      </a:r>
                      <a:endParaRPr lang="en-US" sz="1800" dirty="0"/>
                    </a:p>
                  </a:txBody>
                  <a:tcPr/>
                </a:tc>
              </a:tr>
              <a:tr h="370840">
                <a:tc>
                  <a:txBody>
                    <a:bodyPr/>
                    <a:lstStyle/>
                    <a:p>
                      <a:r>
                        <a:rPr lang="en-US" sz="2400" dirty="0" smtClean="0"/>
                        <a:t>Laminating</a:t>
                      </a:r>
                      <a:r>
                        <a:rPr lang="en-US" sz="2400" baseline="0" dirty="0" smtClean="0"/>
                        <a:t> Press Room</a:t>
                      </a:r>
                      <a:endParaRPr lang="en-US" sz="2400" dirty="0"/>
                    </a:p>
                  </a:txBody>
                  <a:tcPr/>
                </a:tc>
                <a:tc>
                  <a:txBody>
                    <a:bodyPr/>
                    <a:lstStyle/>
                    <a:p>
                      <a:r>
                        <a:rPr lang="en-US" sz="1800" dirty="0" smtClean="0"/>
                        <a:t>Perception that powder may be harmful (active questioning)</a:t>
                      </a:r>
                      <a:endParaRPr lang="en-US" sz="1800" dirty="0"/>
                    </a:p>
                  </a:txBody>
                  <a:tcPr/>
                </a:tc>
                <a:tc>
                  <a:txBody>
                    <a:bodyPr/>
                    <a:lstStyle/>
                    <a:p>
                      <a:r>
                        <a:rPr lang="en-US" sz="1800" dirty="0" smtClean="0"/>
                        <a:t>Investigate; Design safety measures; Monitor to detect  effects of past exposure</a:t>
                      </a:r>
                      <a:endParaRPr lang="en-US" sz="1800" dirty="0"/>
                    </a:p>
                  </a:txBody>
                  <a:tcPr/>
                </a:tc>
              </a:tr>
              <a:tr h="370840">
                <a:tc>
                  <a:txBody>
                    <a:bodyPr/>
                    <a:lstStyle/>
                    <a:p>
                      <a:r>
                        <a:rPr lang="en-US" sz="2400" dirty="0" smtClean="0"/>
                        <a:t>Generating Good Will</a:t>
                      </a:r>
                      <a:endParaRPr lang="en-US" sz="2400" dirty="0"/>
                    </a:p>
                  </a:txBody>
                  <a:tcPr/>
                </a:tc>
                <a:tc>
                  <a:txBody>
                    <a:bodyPr/>
                    <a:lstStyle/>
                    <a:p>
                      <a:r>
                        <a:rPr lang="en-US" sz="1800" dirty="0" smtClean="0"/>
                        <a:t>Perception of difficulties undergone by family without generator</a:t>
                      </a:r>
                      <a:endParaRPr lang="en-US" sz="1800" dirty="0"/>
                    </a:p>
                  </a:txBody>
                  <a:tcPr/>
                </a:tc>
                <a:tc>
                  <a:txBody>
                    <a:bodyPr/>
                    <a:lstStyle/>
                    <a:p>
                      <a:r>
                        <a:rPr lang="en-US" sz="1800" dirty="0" smtClean="0"/>
                        <a:t>Sharing electricity with family</a:t>
                      </a:r>
                      <a:endParaRPr lang="en-US" sz="1800" dirty="0"/>
                    </a:p>
                  </a:txBody>
                  <a:tcPr/>
                </a:tc>
              </a:tr>
              <a:tr h="370840">
                <a:tc>
                  <a:txBody>
                    <a:bodyPr/>
                    <a:lstStyle/>
                    <a:p>
                      <a:r>
                        <a:rPr lang="en-US" sz="2400" dirty="0" err="1" smtClean="0"/>
                        <a:t>Borenstein</a:t>
                      </a:r>
                      <a:endParaRPr lang="en-US" dirty="0"/>
                    </a:p>
                  </a:txBody>
                  <a:tcPr/>
                </a:tc>
                <a:tc>
                  <a:txBody>
                    <a:bodyPr/>
                    <a:lstStyle/>
                    <a:p>
                      <a:r>
                        <a:rPr lang="en-US" sz="1800" dirty="0" smtClean="0"/>
                        <a:t>Perception that embedded training program could cause an accidental missile launch</a:t>
                      </a:r>
                      <a:endParaRPr lang="en-US" sz="1800" dirty="0"/>
                    </a:p>
                  </a:txBody>
                  <a:tcPr/>
                </a:tc>
                <a:tc>
                  <a:txBody>
                    <a:bodyPr/>
                    <a:lstStyle/>
                    <a:p>
                      <a:r>
                        <a:rPr lang="en-US" sz="1800" dirty="0" smtClean="0"/>
                        <a:t>Re-configure pacifism to permit collaboration with NATO on safer training program</a:t>
                      </a:r>
                      <a:endParaRPr lang="en-US" sz="1800" dirty="0"/>
                    </a:p>
                  </a:txBody>
                  <a:tcPr/>
                </a:tc>
              </a:tr>
            </a:tbl>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This  table provides…</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838200"/>
            <a:ext cx="9144000" cy="6019800"/>
          </a:xfrm>
          <a:solidFill>
            <a:schemeClr val="tx1"/>
          </a:solidFill>
        </p:spPr>
        <p:txBody>
          <a:bodyPr>
            <a:noAutofit/>
          </a:bodyPr>
          <a:lstStyle/>
          <a:p>
            <a:pPr>
              <a:buNone/>
            </a:pPr>
            <a:endParaRPr lang="en-US" sz="1050" dirty="0" smtClean="0">
              <a:solidFill>
                <a:schemeClr val="bg1"/>
              </a:solidFill>
              <a:latin typeface="Perpetua" pitchFamily="18" charset="0"/>
            </a:endParaRPr>
          </a:p>
          <a:p>
            <a:r>
              <a:rPr lang="en-US" sz="4000" dirty="0" smtClean="0">
                <a:solidFill>
                  <a:schemeClr val="bg1"/>
                </a:solidFill>
                <a:latin typeface="Perpetua" pitchFamily="18" charset="0"/>
              </a:rPr>
              <a:t>Examples </a:t>
            </a:r>
            <a:r>
              <a:rPr lang="en-US" sz="4000" dirty="0" smtClean="0">
                <a:solidFill>
                  <a:schemeClr val="bg1"/>
                </a:solidFill>
                <a:latin typeface="Perpetua" pitchFamily="18" charset="0"/>
              </a:rPr>
              <a:t>that display the root metaphor, response-to-relevance</a:t>
            </a:r>
          </a:p>
          <a:p>
            <a:pPr>
              <a:buNone/>
            </a:pPr>
            <a:endParaRPr lang="en-US" sz="800" dirty="0" smtClean="0">
              <a:solidFill>
                <a:schemeClr val="bg1"/>
              </a:solidFill>
              <a:latin typeface="Perpetua" pitchFamily="18" charset="0"/>
            </a:endParaRPr>
          </a:p>
          <a:p>
            <a:r>
              <a:rPr lang="en-US" sz="4000" dirty="0" smtClean="0">
                <a:solidFill>
                  <a:schemeClr val="bg1"/>
                </a:solidFill>
                <a:latin typeface="Perpetua" pitchFamily="18" charset="0"/>
              </a:rPr>
              <a:t>Root metaphor is elaborated in different ways as it is projected onto different moral regions or “spaces</a:t>
            </a:r>
            <a:r>
              <a:rPr lang="en-US" sz="4000" dirty="0" smtClean="0">
                <a:solidFill>
                  <a:schemeClr val="bg1"/>
                </a:solidFill>
                <a:latin typeface="Perpetua" pitchFamily="18" charset="0"/>
              </a:rPr>
              <a:t>”</a:t>
            </a:r>
          </a:p>
          <a:p>
            <a:pPr>
              <a:buNone/>
            </a:pPr>
            <a:endParaRPr lang="en-US" sz="800" dirty="0" smtClean="0">
              <a:solidFill>
                <a:schemeClr val="bg1"/>
              </a:solidFill>
              <a:latin typeface="Perpetua" pitchFamily="18" charset="0"/>
            </a:endParaRPr>
          </a:p>
          <a:p>
            <a:r>
              <a:rPr lang="en-US" sz="4000" dirty="0" smtClean="0">
                <a:solidFill>
                  <a:schemeClr val="bg1"/>
                </a:solidFill>
                <a:latin typeface="Perpetua" pitchFamily="18" charset="0"/>
              </a:rPr>
              <a:t>Response-to-relevance links positive and negative senses </a:t>
            </a:r>
          </a:p>
          <a:p>
            <a:pPr lvl="1"/>
            <a:r>
              <a:rPr lang="en-US" sz="3600" dirty="0" smtClean="0">
                <a:solidFill>
                  <a:schemeClr val="bg1"/>
                </a:solidFill>
                <a:latin typeface="Perpetua" pitchFamily="18" charset="0"/>
              </a:rPr>
              <a:t>From blame-centered to supererogatory </a:t>
            </a:r>
          </a:p>
          <a:p>
            <a:pPr>
              <a:buNone/>
            </a:pPr>
            <a:endParaRPr lang="en-US" sz="900"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ctrTitle"/>
          </p:nvPr>
        </p:nvSpPr>
        <p:spPr>
          <a:xfrm>
            <a:off x="0" y="0"/>
            <a:ext cx="9144000" cy="3733800"/>
          </a:xfrm>
          <a:solidFill>
            <a:srgbClr val="96B45A"/>
          </a:solidFill>
        </p:spPr>
        <p:txBody>
          <a:bodyPr>
            <a:normAutofit/>
          </a:bodyPr>
          <a:lstStyle/>
          <a:p>
            <a:pPr eaLnBrk="1" hangingPunct="1"/>
            <a:r>
              <a:rPr lang="en-US" sz="4800" b="1" dirty="0" smtClean="0">
                <a:solidFill>
                  <a:schemeClr val="tx1"/>
                </a:solidFill>
                <a:latin typeface="Perpetua" pitchFamily="18" charset="0"/>
              </a:rPr>
              <a:t>Modules for teaching “response to relevance”</a:t>
            </a:r>
            <a:endParaRPr lang="en-US" sz="4800" b="1" dirty="0" smtClean="0">
              <a:solidFill>
                <a:schemeClr val="tx1"/>
              </a:solidFill>
              <a:latin typeface="Perpetua" pitchFamily="18" charset="0"/>
            </a:endParaRPr>
          </a:p>
        </p:txBody>
      </p:sp>
      <p:sp>
        <p:nvSpPr>
          <p:cNvPr id="3075" name="Content Placeholder 2"/>
          <p:cNvSpPr>
            <a:spLocks noGrp="1"/>
          </p:cNvSpPr>
          <p:nvPr>
            <p:ph type="subTitle" idx="1"/>
          </p:nvPr>
        </p:nvSpPr>
        <p:spPr>
          <a:xfrm>
            <a:off x="0" y="3733800"/>
            <a:ext cx="9144000" cy="3124200"/>
          </a:xfrm>
          <a:solidFill>
            <a:schemeClr val="tx1"/>
          </a:solidFill>
        </p:spPr>
        <p:txBody>
          <a:bodyPr>
            <a:normAutofit lnSpcReduction="10000"/>
          </a:bodyPr>
          <a:lstStyle/>
          <a:p>
            <a:r>
              <a:rPr lang="en-US" sz="4000" b="1" dirty="0" smtClean="0">
                <a:solidFill>
                  <a:srgbClr val="009900"/>
                </a:solidFill>
                <a:latin typeface="Perpetua" pitchFamily="18" charset="0"/>
              </a:rPr>
              <a:t>Techno-Socio Responsiveness </a:t>
            </a:r>
            <a:endParaRPr lang="en-US" sz="4000" b="1" dirty="0" smtClean="0">
              <a:solidFill>
                <a:srgbClr val="009900"/>
              </a:solidFill>
              <a:latin typeface="Perpetua" pitchFamily="18" charset="0"/>
            </a:endParaRPr>
          </a:p>
          <a:p>
            <a:r>
              <a:rPr lang="en-US" sz="4000" b="1" dirty="0" smtClean="0">
                <a:solidFill>
                  <a:srgbClr val="009900"/>
                </a:solidFill>
                <a:latin typeface="Perpetua" pitchFamily="18" charset="0"/>
              </a:rPr>
              <a:t>Responsible Choice in Appropriate Technology </a:t>
            </a:r>
          </a:p>
          <a:p>
            <a:r>
              <a:rPr lang="en-US" sz="4000" b="1" dirty="0" smtClean="0">
                <a:solidFill>
                  <a:srgbClr val="009900"/>
                </a:solidFill>
                <a:latin typeface="Perpetua" pitchFamily="18" charset="0"/>
              </a:rPr>
              <a:t>Forums: Job Fair and Appropriate </a:t>
            </a:r>
            <a:r>
              <a:rPr lang="en-US" sz="4000" b="1" dirty="0" smtClean="0">
                <a:solidFill>
                  <a:srgbClr val="009900"/>
                </a:solidFill>
                <a:latin typeface="Perpetua" pitchFamily="18" charset="0"/>
              </a:rPr>
              <a:t>Technology</a:t>
            </a:r>
            <a:endParaRPr lang="en-US" sz="4000" b="1" dirty="0" smtClean="0">
              <a:solidFill>
                <a:srgbClr val="009900"/>
              </a:solidFill>
              <a:latin typeface="Perpetua"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46038" y="0"/>
            <a:ext cx="9190038" cy="2514600"/>
          </a:xfrm>
          <a:solidFill>
            <a:srgbClr val="9BBB59"/>
          </a:solidFill>
        </p:spPr>
        <p:txBody>
          <a:bodyPr>
            <a:normAutofit fontScale="90000"/>
          </a:bodyPr>
          <a:lstStyle/>
          <a:p>
            <a:pPr eaLnBrk="1" hangingPunct="1"/>
            <a:r>
              <a:rPr lang="es-ES" sz="5400" b="1" dirty="0" smtClean="0">
                <a:latin typeface="Gill Sans MT" pitchFamily="34" charset="0"/>
              </a:rPr>
              <a:t>GREAT IDEA</a:t>
            </a:r>
            <a:br>
              <a:rPr lang="es-ES" sz="5400" b="1" dirty="0" smtClean="0">
                <a:latin typeface="Gill Sans MT" pitchFamily="34" charset="0"/>
              </a:rPr>
            </a:br>
            <a:r>
              <a:rPr lang="es-ES" sz="2000" b="1" dirty="0" smtClean="0">
                <a:latin typeface="Gill Sans MT" pitchFamily="34" charset="0"/>
              </a:rPr>
              <a:t/>
            </a:r>
            <a:br>
              <a:rPr lang="es-ES" sz="2000" b="1" dirty="0" smtClean="0">
                <a:latin typeface="Gill Sans MT" pitchFamily="34" charset="0"/>
              </a:rPr>
            </a:br>
            <a:r>
              <a:rPr lang="es-ES" sz="2400" b="1" dirty="0" err="1" smtClean="0">
                <a:latin typeface="Gill Sans MT" pitchFamily="34" charset="0"/>
              </a:rPr>
              <a:t>Graduate</a:t>
            </a:r>
            <a:r>
              <a:rPr lang="es-ES" sz="2400" b="1" dirty="0" smtClean="0">
                <a:latin typeface="Gill Sans MT" pitchFamily="34" charset="0"/>
              </a:rPr>
              <a:t> </a:t>
            </a:r>
            <a:r>
              <a:rPr lang="es-ES" sz="2400" b="1" dirty="0" err="1" smtClean="0">
                <a:latin typeface="Gill Sans MT" pitchFamily="34" charset="0"/>
              </a:rPr>
              <a:t>Research</a:t>
            </a:r>
            <a:r>
              <a:rPr lang="es-ES" sz="2400" b="1" dirty="0" smtClean="0">
                <a:latin typeface="Gill Sans MT" pitchFamily="34" charset="0"/>
              </a:rPr>
              <a:t> and </a:t>
            </a:r>
            <a:r>
              <a:rPr lang="es-ES" sz="2400" b="1" dirty="0" err="1" smtClean="0">
                <a:latin typeface="Gill Sans MT" pitchFamily="34" charset="0"/>
              </a:rPr>
              <a:t>Education</a:t>
            </a:r>
            <a:r>
              <a:rPr lang="es-ES" sz="2400" b="1" dirty="0" smtClean="0">
                <a:latin typeface="Gill Sans MT" pitchFamily="34" charset="0"/>
              </a:rPr>
              <a:t> </a:t>
            </a:r>
            <a:r>
              <a:rPr lang="es-ES" sz="2400" b="1" dirty="0" err="1" smtClean="0">
                <a:latin typeface="Gill Sans MT" pitchFamily="34" charset="0"/>
              </a:rPr>
              <a:t>for</a:t>
            </a:r>
            <a:r>
              <a:rPr lang="es-ES" sz="2400" b="1" dirty="0" smtClean="0">
                <a:latin typeface="Gill Sans MT" pitchFamily="34" charset="0"/>
              </a:rPr>
              <a:t> </a:t>
            </a:r>
            <a:r>
              <a:rPr lang="es-ES" sz="2400" b="1" dirty="0" err="1" smtClean="0">
                <a:latin typeface="Gill Sans MT" pitchFamily="34" charset="0"/>
              </a:rPr>
              <a:t>Appropriate</a:t>
            </a:r>
            <a:r>
              <a:rPr lang="es-ES" sz="2400" b="1" dirty="0" smtClean="0">
                <a:latin typeface="Gill Sans MT" pitchFamily="34" charset="0"/>
              </a:rPr>
              <a:t> </a:t>
            </a:r>
            <a:r>
              <a:rPr lang="es-ES" sz="2400" b="1" dirty="0" err="1" smtClean="0">
                <a:latin typeface="Gill Sans MT" pitchFamily="34" charset="0"/>
              </a:rPr>
              <a:t>Technology</a:t>
            </a:r>
            <a:r>
              <a:rPr lang="es-ES" sz="2400" b="1" dirty="0" smtClean="0">
                <a:latin typeface="Gill Sans MT" pitchFamily="34" charset="0"/>
              </a:rPr>
              <a:t>:</a:t>
            </a:r>
            <a:br>
              <a:rPr lang="es-ES" sz="2400" b="1" dirty="0" smtClean="0">
                <a:latin typeface="Gill Sans MT" pitchFamily="34" charset="0"/>
              </a:rPr>
            </a:br>
            <a:r>
              <a:rPr lang="es-ES" sz="2400" b="1" dirty="0" err="1" smtClean="0">
                <a:latin typeface="Gill Sans MT" pitchFamily="34" charset="0"/>
              </a:rPr>
              <a:t>Inspiring</a:t>
            </a:r>
            <a:r>
              <a:rPr lang="es-ES" sz="2400" b="1" dirty="0" smtClean="0">
                <a:latin typeface="Gill Sans MT" pitchFamily="34" charset="0"/>
              </a:rPr>
              <a:t> </a:t>
            </a:r>
            <a:r>
              <a:rPr lang="es-ES" sz="2400" b="1" dirty="0" err="1" smtClean="0">
                <a:latin typeface="Gill Sans MT" pitchFamily="34" charset="0"/>
              </a:rPr>
              <a:t>Direct</a:t>
            </a:r>
            <a:r>
              <a:rPr lang="es-ES" sz="2400" b="1" dirty="0" smtClean="0">
                <a:latin typeface="Gill Sans MT" pitchFamily="34" charset="0"/>
              </a:rPr>
              <a:t> </a:t>
            </a:r>
            <a:r>
              <a:rPr lang="es-ES" sz="2400" b="1" dirty="0" err="1" smtClean="0">
                <a:latin typeface="Gill Sans MT" pitchFamily="34" charset="0"/>
              </a:rPr>
              <a:t>Engagement</a:t>
            </a:r>
            <a:r>
              <a:rPr lang="es-ES" sz="2400" b="1" dirty="0" smtClean="0">
                <a:latin typeface="Gill Sans MT" pitchFamily="34" charset="0"/>
              </a:rPr>
              <a:t> and </a:t>
            </a:r>
            <a:r>
              <a:rPr lang="es-ES" sz="2400" b="1" dirty="0" err="1" smtClean="0">
                <a:latin typeface="Gill Sans MT" pitchFamily="34" charset="0"/>
              </a:rPr>
              <a:t>Agency</a:t>
            </a:r>
            <a:r>
              <a:rPr lang="es-ES" sz="2400" b="1" dirty="0" smtClean="0">
                <a:latin typeface="Gill Sans MT" pitchFamily="34" charset="0"/>
              </a:rPr>
              <a:t/>
            </a:r>
            <a:br>
              <a:rPr lang="es-ES" sz="2400" b="1" dirty="0" smtClean="0">
                <a:latin typeface="Gill Sans MT" pitchFamily="34" charset="0"/>
              </a:rPr>
            </a:br>
            <a:r>
              <a:rPr lang="es-ES" sz="2400" b="1" dirty="0" smtClean="0">
                <a:latin typeface="Gill Sans MT" pitchFamily="34" charset="0"/>
              </a:rPr>
              <a:t>NSF #1033028</a:t>
            </a:r>
            <a:br>
              <a:rPr lang="es-ES" sz="2400" b="1" dirty="0" smtClean="0">
                <a:latin typeface="Gill Sans MT" pitchFamily="34" charset="0"/>
              </a:rPr>
            </a:br>
            <a:r>
              <a:rPr lang="es-ES" sz="2400" b="1" dirty="0" smtClean="0">
                <a:latin typeface="Gill Sans MT" pitchFamily="34" charset="0"/>
              </a:rPr>
              <a:t>www.greatidea.uprm.edu</a:t>
            </a:r>
            <a:endParaRPr lang="en-US" sz="2000" b="1" dirty="0" smtClean="0">
              <a:latin typeface="Gill Sans MT" pitchFamily="34" charset="0"/>
            </a:endParaRPr>
          </a:p>
        </p:txBody>
      </p:sp>
      <p:sp>
        <p:nvSpPr>
          <p:cNvPr id="2051" name="TextBox 1"/>
          <p:cNvSpPr txBox="1">
            <a:spLocks noChangeArrowheads="1"/>
          </p:cNvSpPr>
          <p:nvPr/>
        </p:nvSpPr>
        <p:spPr bwMode="auto">
          <a:xfrm>
            <a:off x="4419600" y="2743200"/>
            <a:ext cx="4572000" cy="2092881"/>
          </a:xfrm>
          <a:prstGeom prst="rect">
            <a:avLst/>
          </a:prstGeom>
          <a:noFill/>
          <a:ln w="9525">
            <a:noFill/>
            <a:miter lim="800000"/>
            <a:headEnd/>
            <a:tailEnd/>
          </a:ln>
        </p:spPr>
        <p:txBody>
          <a:bodyPr>
            <a:spAutoFit/>
          </a:bodyPr>
          <a:lstStyle/>
          <a:p>
            <a:pPr algn="ctr"/>
            <a:endParaRPr lang="en-US" sz="1000" dirty="0"/>
          </a:p>
          <a:p>
            <a:pPr algn="ctr"/>
            <a:r>
              <a:rPr lang="en-US" sz="3600" b="1" i="1" dirty="0" smtClean="0">
                <a:latin typeface="Gill Sans MT" pitchFamily="34" charset="0"/>
              </a:rPr>
              <a:t>SEAC</a:t>
            </a:r>
            <a:endParaRPr lang="en-US" sz="3600" b="1" i="1" dirty="0">
              <a:latin typeface="Gill Sans MT" pitchFamily="34" charset="0"/>
            </a:endParaRPr>
          </a:p>
          <a:p>
            <a:pPr algn="ctr"/>
            <a:endParaRPr lang="en-US" sz="2800" dirty="0">
              <a:latin typeface="Gill Sans MT" pitchFamily="34" charset="0"/>
            </a:endParaRPr>
          </a:p>
          <a:p>
            <a:pPr algn="ctr"/>
            <a:r>
              <a:rPr lang="en-US" sz="2800" dirty="0" smtClean="0">
                <a:latin typeface="Gill Sans MT" pitchFamily="34" charset="0"/>
              </a:rPr>
              <a:t>Saturday October 5, 2013</a:t>
            </a:r>
            <a:r>
              <a:rPr lang="en-US" sz="2800" dirty="0">
                <a:latin typeface="Gill Sans MT" pitchFamily="34" charset="0"/>
              </a:rPr>
              <a:t/>
            </a:r>
            <a:br>
              <a:rPr lang="en-US" sz="2800" dirty="0">
                <a:latin typeface="Gill Sans MT" pitchFamily="34" charset="0"/>
              </a:rPr>
            </a:br>
            <a:r>
              <a:rPr lang="en-US" sz="2800" dirty="0" err="1" smtClean="0">
                <a:latin typeface="Gill Sans MT" pitchFamily="34" charset="0"/>
              </a:rPr>
              <a:t>Corvalis</a:t>
            </a:r>
            <a:r>
              <a:rPr lang="en-US" sz="2800" dirty="0" smtClean="0">
                <a:latin typeface="Gill Sans MT" pitchFamily="34" charset="0"/>
              </a:rPr>
              <a:t>, Oregon</a:t>
            </a:r>
            <a:endParaRPr lang="en-US" sz="2800" dirty="0">
              <a:latin typeface="Gill Sans MT" pitchFamily="34" charset="0"/>
            </a:endParaRPr>
          </a:p>
        </p:txBody>
      </p:sp>
      <p:pic>
        <p:nvPicPr>
          <p:cNvPr id="2052" name="Picture 1"/>
          <p:cNvPicPr>
            <a:picLocks noChangeAspect="1" noChangeArrowheads="1"/>
          </p:cNvPicPr>
          <p:nvPr/>
        </p:nvPicPr>
        <p:blipFill>
          <a:blip r:embed="rId3" cstate="print"/>
          <a:srcRect/>
          <a:stretch>
            <a:fillRect/>
          </a:stretch>
        </p:blipFill>
        <p:spPr bwMode="auto">
          <a:xfrm>
            <a:off x="7415213" y="5257800"/>
            <a:ext cx="1576387" cy="1484313"/>
          </a:xfrm>
          <a:prstGeom prst="rect">
            <a:avLst/>
          </a:prstGeom>
          <a:noFill/>
          <a:ln w="9525">
            <a:noFill/>
            <a:miter lim="800000"/>
            <a:headEnd/>
            <a:tailEnd/>
          </a:ln>
        </p:spPr>
      </p:pic>
      <p:pic>
        <p:nvPicPr>
          <p:cNvPr id="2053" name="Picture 305" descr="nsflogo[1]"/>
          <p:cNvPicPr>
            <a:picLocks noChangeAspect="1" noChangeArrowheads="1"/>
          </p:cNvPicPr>
          <p:nvPr/>
        </p:nvPicPr>
        <p:blipFill>
          <a:blip r:embed="rId4" cstate="print"/>
          <a:srcRect/>
          <a:stretch>
            <a:fillRect/>
          </a:stretch>
        </p:blipFill>
        <p:spPr bwMode="auto">
          <a:xfrm>
            <a:off x="4724400" y="5257800"/>
            <a:ext cx="1484313" cy="1484313"/>
          </a:xfrm>
          <a:prstGeom prst="rect">
            <a:avLst/>
          </a:prstGeom>
          <a:solidFill>
            <a:schemeClr val="bg1"/>
          </a:solidFill>
          <a:ln w="9525">
            <a:noFill/>
            <a:miter lim="800000"/>
            <a:headEnd/>
            <a:tailEnd/>
          </a:ln>
        </p:spPr>
      </p:pic>
      <p:sp>
        <p:nvSpPr>
          <p:cNvPr id="2054" name="AutoShape 8" descr="https://mail-attachment.googleusercontent.com/attachment/u/0?ui=2&amp;ik=39ca55a3ed&amp;view=att&amp;th=1354b3d3693691dc&amp;attid=0.1&amp;disp=inline&amp;realattid=f_gy9mvvq30&amp;safe=1&amp;zw&amp;saduie=AG9B_P9hprs_FZqGgUWiqU4of5TA&amp;sadet=1328407824797&amp;sads=wN4SBZaLO7vJt8VzjC0-sCsSEmo"/>
          <p:cNvSpPr>
            <a:spLocks noChangeAspect="1" noChangeArrowheads="1"/>
          </p:cNvSpPr>
          <p:nvPr/>
        </p:nvSpPr>
        <p:spPr bwMode="auto">
          <a:xfrm>
            <a:off x="144463" y="-144463"/>
            <a:ext cx="304800" cy="304801"/>
          </a:xfrm>
          <a:prstGeom prst="rect">
            <a:avLst/>
          </a:prstGeom>
          <a:noFill/>
          <a:ln w="9525">
            <a:noFill/>
            <a:miter lim="800000"/>
            <a:headEnd/>
            <a:tailEnd/>
          </a:ln>
        </p:spPr>
        <p:txBody>
          <a:bodyPr/>
          <a:lstStyle/>
          <a:p>
            <a:endParaRPr lang="en-US"/>
          </a:p>
        </p:txBody>
      </p:sp>
      <p:pic>
        <p:nvPicPr>
          <p:cNvPr id="2055" name="Picture 10" descr="C:\Users\Owner\Downloads\EarthInHead_ColorDiversity_Revision2.png"/>
          <p:cNvPicPr>
            <a:picLocks noChangeAspect="1" noChangeArrowheads="1"/>
          </p:cNvPicPr>
          <p:nvPr/>
        </p:nvPicPr>
        <p:blipFill>
          <a:blip r:embed="rId5" cstate="print"/>
          <a:srcRect/>
          <a:stretch>
            <a:fillRect/>
          </a:stretch>
        </p:blipFill>
        <p:spPr bwMode="auto">
          <a:xfrm>
            <a:off x="114300" y="2627313"/>
            <a:ext cx="41148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Socio-Technical System Analysis</a:t>
            </a:r>
          </a:p>
        </p:txBody>
      </p:sp>
      <p:graphicFrame>
        <p:nvGraphicFramePr>
          <p:cNvPr id="4" name="Content Placeholder 3"/>
          <p:cNvGraphicFramePr>
            <a:graphicFrameLocks noGrp="1"/>
          </p:cNvGraphicFramePr>
          <p:nvPr>
            <p:ph idx="1"/>
          </p:nvPr>
        </p:nvGraphicFramePr>
        <p:xfrm>
          <a:off x="76200" y="838200"/>
          <a:ext cx="8991600" cy="6019800"/>
        </p:xfrm>
        <a:graphic>
          <a:graphicData uri="http://schemas.openxmlformats.org/drawingml/2006/table">
            <a:tbl>
              <a:tblPr firstRow="1" bandRow="1">
                <a:tableStyleId>{AF606853-7671-496A-8E4F-DF71F8EC918B}</a:tableStyleId>
              </a:tblPr>
              <a:tblGrid>
                <a:gridCol w="1752600"/>
                <a:gridCol w="2286000"/>
                <a:gridCol w="2971800"/>
                <a:gridCol w="1981200"/>
              </a:tblGrid>
              <a:tr h="647290">
                <a:tc>
                  <a:txBody>
                    <a:bodyPr/>
                    <a:lstStyle/>
                    <a:p>
                      <a:pPr marL="0" marR="0">
                        <a:spcBef>
                          <a:spcPts val="0"/>
                        </a:spcBef>
                        <a:spcAft>
                          <a:spcPts val="0"/>
                        </a:spcAft>
                      </a:pPr>
                      <a:r>
                        <a:rPr lang="en-US" sz="2000" dirty="0"/>
                        <a:t>Responsibility Skill</a:t>
                      </a:r>
                      <a:endParaRPr lang="en-US" sz="1800" dirty="0">
                        <a:solidFill>
                          <a:schemeClr val="accent6">
                            <a:lumMod val="75000"/>
                          </a:schemeClr>
                        </a:solidFill>
                        <a:latin typeface="Calibri"/>
                        <a:ea typeface="Calibri"/>
                        <a:cs typeface="Times New Roman"/>
                      </a:endParaRPr>
                    </a:p>
                  </a:txBody>
                  <a:tcPr marL="49967" marR="49967" marT="0" marB="0"/>
                </a:tc>
                <a:tc>
                  <a:txBody>
                    <a:bodyPr/>
                    <a:lstStyle/>
                    <a:p>
                      <a:pPr marL="0" marR="0">
                        <a:spcBef>
                          <a:spcPts val="0"/>
                        </a:spcBef>
                        <a:spcAft>
                          <a:spcPts val="0"/>
                        </a:spcAft>
                      </a:pPr>
                      <a:r>
                        <a:rPr lang="en-US" sz="2000" dirty="0"/>
                        <a:t>Description</a:t>
                      </a:r>
                      <a:endParaRPr lang="en-US" sz="2000" dirty="0">
                        <a:solidFill>
                          <a:schemeClr val="accent6">
                            <a:lumMod val="75000"/>
                          </a:schemeClr>
                        </a:solidFill>
                        <a:latin typeface="Calibri"/>
                        <a:ea typeface="Calibri"/>
                        <a:cs typeface="Times New Roman"/>
                      </a:endParaRPr>
                    </a:p>
                  </a:txBody>
                  <a:tcPr marL="49967" marR="49967" marT="0" marB="0"/>
                </a:tc>
                <a:tc>
                  <a:txBody>
                    <a:bodyPr/>
                    <a:lstStyle/>
                    <a:p>
                      <a:pPr marL="0" marR="0">
                        <a:spcBef>
                          <a:spcPts val="0"/>
                        </a:spcBef>
                        <a:spcAft>
                          <a:spcPts val="0"/>
                        </a:spcAft>
                      </a:pPr>
                      <a:r>
                        <a:rPr lang="en-US" sz="2000" dirty="0"/>
                        <a:t>Module</a:t>
                      </a:r>
                      <a:endParaRPr lang="en-US" sz="2400" dirty="0">
                        <a:solidFill>
                          <a:schemeClr val="accent6">
                            <a:lumMod val="75000"/>
                          </a:schemeClr>
                        </a:solidFill>
                        <a:latin typeface="Calibri"/>
                        <a:ea typeface="Calibri"/>
                        <a:cs typeface="Times New Roman"/>
                      </a:endParaRPr>
                    </a:p>
                  </a:txBody>
                  <a:tcPr marL="49967" marR="49967" marT="0" marB="0"/>
                </a:tc>
                <a:tc>
                  <a:txBody>
                    <a:bodyPr/>
                    <a:lstStyle/>
                    <a:p>
                      <a:pPr marL="0" marR="0">
                        <a:spcBef>
                          <a:spcPts val="0"/>
                        </a:spcBef>
                        <a:spcAft>
                          <a:spcPts val="0"/>
                        </a:spcAft>
                      </a:pPr>
                      <a:r>
                        <a:rPr lang="en-US" sz="2000" dirty="0"/>
                        <a:t>Activities</a:t>
                      </a:r>
                      <a:endParaRPr lang="en-US" sz="2400" dirty="0">
                        <a:solidFill>
                          <a:schemeClr val="accent6">
                            <a:lumMod val="75000"/>
                          </a:schemeClr>
                        </a:solidFill>
                        <a:latin typeface="Calibri"/>
                        <a:ea typeface="Calibri"/>
                        <a:cs typeface="Times New Roman"/>
                      </a:endParaRPr>
                    </a:p>
                  </a:txBody>
                  <a:tcPr marL="49967" marR="49967" marT="0" marB="0"/>
                </a:tc>
              </a:tr>
              <a:tr h="5372510">
                <a:tc>
                  <a:txBody>
                    <a:bodyPr/>
                    <a:lstStyle/>
                    <a:p>
                      <a:pPr marL="0" marR="0">
                        <a:spcBef>
                          <a:spcPts val="0"/>
                        </a:spcBef>
                        <a:spcAft>
                          <a:spcPts val="0"/>
                        </a:spcAft>
                      </a:pPr>
                      <a:r>
                        <a:rPr lang="en-US" sz="2000" dirty="0"/>
                        <a:t>Techno-socio</a:t>
                      </a:r>
                      <a:r>
                        <a:rPr lang="en-US" sz="2400" dirty="0"/>
                        <a:t> </a:t>
                      </a:r>
                      <a:r>
                        <a:rPr lang="en-US" sz="2000" dirty="0" smtClean="0"/>
                        <a:t>sensitivity</a:t>
                      </a:r>
                      <a:endParaRPr lang="en-US" sz="2400" dirty="0" smtClean="0"/>
                    </a:p>
                    <a:p>
                      <a:pPr marL="0" marR="0">
                        <a:spcBef>
                          <a:spcPts val="0"/>
                        </a:spcBef>
                        <a:spcAft>
                          <a:spcPts val="0"/>
                        </a:spcAft>
                      </a:pPr>
                      <a:endParaRPr lang="en-US" sz="2400" dirty="0" smtClean="0"/>
                    </a:p>
                    <a:p>
                      <a:pPr marL="0" marR="0">
                        <a:spcBef>
                          <a:spcPts val="0"/>
                        </a:spcBef>
                        <a:spcAft>
                          <a:spcPts val="0"/>
                        </a:spcAft>
                      </a:pPr>
                      <a:r>
                        <a:rPr lang="en-US" sz="2000" b="1" dirty="0" smtClean="0">
                          <a:solidFill>
                            <a:srgbClr val="009900"/>
                          </a:solidFill>
                        </a:rPr>
                        <a:t>Socio-Technical Systems in Professional Decision Making</a:t>
                      </a:r>
                    </a:p>
                    <a:p>
                      <a:pPr marL="0" marR="0">
                        <a:spcBef>
                          <a:spcPts val="0"/>
                        </a:spcBef>
                        <a:spcAft>
                          <a:spcPts val="0"/>
                        </a:spcAft>
                      </a:pPr>
                      <a:r>
                        <a:rPr lang="en-US" sz="2000" dirty="0" smtClean="0"/>
                        <a:t>(m14025 from </a:t>
                      </a:r>
                      <a:r>
                        <a:rPr lang="en-US" sz="2000" dirty="0" err="1" smtClean="0"/>
                        <a:t>Connexions</a:t>
                      </a:r>
                      <a:r>
                        <a:rPr lang="en-US" sz="2000" dirty="0" smtClean="0"/>
                        <a:t>)</a:t>
                      </a:r>
                    </a:p>
                    <a:p>
                      <a:pPr marL="0" marR="0">
                        <a:spcBef>
                          <a:spcPts val="0"/>
                        </a:spcBef>
                        <a:spcAft>
                          <a:spcPts val="0"/>
                        </a:spcAft>
                      </a:pPr>
                      <a:endParaRPr lang="en-US" sz="2400" dirty="0" smtClean="0"/>
                    </a:p>
                    <a:p>
                      <a:pPr marL="0" marR="0">
                        <a:spcBef>
                          <a:spcPts val="0"/>
                        </a:spcBef>
                        <a:spcAft>
                          <a:spcPts val="0"/>
                        </a:spcAft>
                      </a:pPr>
                      <a:r>
                        <a:rPr lang="en-US" sz="2000" b="1" dirty="0" smtClean="0">
                          <a:solidFill>
                            <a:srgbClr val="009900"/>
                          </a:solidFill>
                        </a:rPr>
                        <a:t>Responsible Choice for Appropriate Technology </a:t>
                      </a:r>
                      <a:r>
                        <a:rPr lang="en-US" sz="2000" dirty="0" smtClean="0"/>
                        <a:t>(m43922)</a:t>
                      </a:r>
                      <a:endParaRPr lang="en-US" sz="1800" dirty="0">
                        <a:solidFill>
                          <a:srgbClr val="0CA41A"/>
                        </a:solidFill>
                        <a:latin typeface="Calibri"/>
                        <a:ea typeface="Calibri"/>
                        <a:cs typeface="Times New Roman"/>
                      </a:endParaRPr>
                    </a:p>
                  </a:txBody>
                  <a:tcPr marL="49967" marR="49967" marT="0" marB="0"/>
                </a:tc>
                <a:tc>
                  <a:txBody>
                    <a:bodyPr/>
                    <a:lstStyle/>
                    <a:p>
                      <a:pPr marL="0" marR="0">
                        <a:spcBef>
                          <a:spcPts val="0"/>
                        </a:spcBef>
                        <a:spcAft>
                          <a:spcPts val="0"/>
                        </a:spcAft>
                      </a:pPr>
                      <a:r>
                        <a:rPr lang="en-US" sz="2400" dirty="0"/>
                        <a:t>“critical awareness of the way technology affects society and the way social forces in turn affect the evolution of technology</a:t>
                      </a:r>
                      <a:r>
                        <a:rPr lang="en-US" sz="2400" dirty="0" smtClean="0"/>
                        <a:t>” </a:t>
                      </a:r>
                    </a:p>
                    <a:p>
                      <a:pPr marL="0" marR="0">
                        <a:spcBef>
                          <a:spcPts val="0"/>
                        </a:spcBef>
                        <a:spcAft>
                          <a:spcPts val="0"/>
                        </a:spcAft>
                      </a:pPr>
                      <a:endParaRPr lang="en-US" sz="1400" dirty="0" smtClean="0"/>
                    </a:p>
                    <a:p>
                      <a:pPr marL="0" marR="0">
                        <a:spcBef>
                          <a:spcPts val="0"/>
                        </a:spcBef>
                        <a:spcAft>
                          <a:spcPts val="0"/>
                        </a:spcAft>
                      </a:pPr>
                      <a:r>
                        <a:rPr lang="en-US" sz="1600" dirty="0" smtClean="0">
                          <a:solidFill>
                            <a:srgbClr val="009900"/>
                          </a:solidFill>
                        </a:rPr>
                        <a:t>CE Harris, (2008), “The good engineer: Giving virtue its due in engineering ethics,” Science and Engineering Ethics, 14(2): 153-164.</a:t>
                      </a:r>
                      <a:endParaRPr lang="en-US" sz="1400" dirty="0">
                        <a:solidFill>
                          <a:srgbClr val="009900"/>
                        </a:solidFill>
                        <a:latin typeface="Calibri"/>
                        <a:ea typeface="Calibri"/>
                        <a:cs typeface="Times New Roman"/>
                      </a:endParaRPr>
                    </a:p>
                  </a:txBody>
                  <a:tcPr marL="49967" marR="49967" marT="0" marB="0"/>
                </a:tc>
                <a:tc>
                  <a:txBody>
                    <a:bodyPr/>
                    <a:lstStyle/>
                    <a:p>
                      <a:pPr marL="0" marR="0">
                        <a:spcBef>
                          <a:spcPts val="0"/>
                        </a:spcBef>
                        <a:spcAft>
                          <a:spcPts val="0"/>
                        </a:spcAft>
                      </a:pPr>
                      <a:r>
                        <a:rPr lang="en-US" sz="2800" dirty="0"/>
                        <a:t>Socio-technical </a:t>
                      </a:r>
                      <a:r>
                        <a:rPr lang="en-US" sz="2800" dirty="0" smtClean="0"/>
                        <a:t>Systems</a:t>
                      </a:r>
                    </a:p>
                    <a:p>
                      <a:pPr marL="0" marR="0">
                        <a:spcBef>
                          <a:spcPts val="0"/>
                        </a:spcBef>
                        <a:spcAft>
                          <a:spcPts val="0"/>
                        </a:spcAft>
                      </a:pPr>
                      <a:endParaRPr lang="en-US" sz="900" dirty="0" smtClean="0"/>
                    </a:p>
                    <a:p>
                      <a:pPr marL="0" marR="0">
                        <a:spcBef>
                          <a:spcPts val="0"/>
                        </a:spcBef>
                        <a:spcAft>
                          <a:spcPts val="0"/>
                        </a:spcAft>
                      </a:pPr>
                      <a:r>
                        <a:rPr lang="en-US" sz="2000" dirty="0" smtClean="0"/>
                        <a:t>1. Different environments  constrain and enable</a:t>
                      </a:r>
                      <a:r>
                        <a:rPr lang="en-US" sz="2000" baseline="0" dirty="0" smtClean="0"/>
                        <a:t> activity</a:t>
                      </a:r>
                      <a:r>
                        <a:rPr lang="en-US" sz="2000" dirty="0" smtClean="0"/>
                        <a:t>.</a:t>
                      </a:r>
                    </a:p>
                    <a:p>
                      <a:pPr marL="0" marR="0">
                        <a:spcBef>
                          <a:spcPts val="0"/>
                        </a:spcBef>
                        <a:spcAft>
                          <a:spcPts val="0"/>
                        </a:spcAft>
                      </a:pPr>
                      <a:r>
                        <a:rPr lang="en-US" sz="2000" dirty="0" smtClean="0"/>
                        <a:t>2.System </a:t>
                      </a:r>
                      <a:r>
                        <a:rPr lang="en-US" sz="2000" dirty="0"/>
                        <a:t>of distinguishable but interrelated and interacting parts</a:t>
                      </a:r>
                      <a:r>
                        <a:rPr lang="en-US" sz="2000" dirty="0" smtClean="0"/>
                        <a:t>.</a:t>
                      </a:r>
                    </a:p>
                    <a:p>
                      <a:pPr marL="0" marR="0">
                        <a:spcBef>
                          <a:spcPts val="0"/>
                        </a:spcBef>
                        <a:spcAft>
                          <a:spcPts val="0"/>
                        </a:spcAft>
                      </a:pPr>
                      <a:r>
                        <a:rPr lang="en-US" sz="2000" dirty="0" smtClean="0"/>
                        <a:t>3</a:t>
                      </a:r>
                      <a:r>
                        <a:rPr lang="en-US" sz="2000" dirty="0"/>
                        <a:t>. </a:t>
                      </a:r>
                      <a:r>
                        <a:rPr lang="en-US" sz="2000" dirty="0" smtClean="0"/>
                        <a:t>Embody / express </a:t>
                      </a:r>
                      <a:r>
                        <a:rPr lang="en-US" sz="2000" dirty="0"/>
                        <a:t>moral and non-moral values.  </a:t>
                      </a:r>
                      <a:endParaRPr lang="en-US" sz="2000" dirty="0" smtClean="0"/>
                    </a:p>
                    <a:p>
                      <a:pPr marL="0" marR="0">
                        <a:spcBef>
                          <a:spcPts val="0"/>
                        </a:spcBef>
                        <a:spcAft>
                          <a:spcPts val="0"/>
                        </a:spcAft>
                      </a:pPr>
                      <a:r>
                        <a:rPr lang="en-US" sz="2000" dirty="0" smtClean="0"/>
                        <a:t>4</a:t>
                      </a:r>
                      <a:r>
                        <a:rPr lang="en-US" sz="2000" dirty="0"/>
                        <a:t>. </a:t>
                      </a:r>
                      <a:r>
                        <a:rPr lang="en-US" sz="2000" dirty="0" smtClean="0"/>
                        <a:t>Normative objective = tracing out a value positive path </a:t>
                      </a:r>
                      <a:r>
                        <a:rPr lang="en-US" sz="2000" dirty="0"/>
                        <a:t>or </a:t>
                      </a:r>
                      <a:r>
                        <a:rPr lang="en-US" sz="2000" dirty="0" smtClean="0"/>
                        <a:t>trajectory of change</a:t>
                      </a:r>
                      <a:r>
                        <a:rPr lang="en-US" sz="2000" dirty="0" smtClean="0"/>
                        <a:t>. </a:t>
                      </a:r>
                    </a:p>
                    <a:p>
                      <a:pPr marL="0" marR="0">
                        <a:lnSpc>
                          <a:spcPct val="100000"/>
                        </a:lnSpc>
                        <a:spcBef>
                          <a:spcPts val="0"/>
                        </a:spcBef>
                        <a:spcAft>
                          <a:spcPts val="0"/>
                        </a:spcAft>
                      </a:pPr>
                      <a:r>
                        <a:rPr lang="en-US" sz="1400" b="1" dirty="0" smtClean="0">
                          <a:solidFill>
                            <a:srgbClr val="009900"/>
                          </a:solidFill>
                        </a:rPr>
                        <a:t>Enid Mumford. Redesigning</a:t>
                      </a:r>
                      <a:r>
                        <a:rPr lang="en-US" sz="1400" b="1" baseline="0" dirty="0" smtClean="0">
                          <a:solidFill>
                            <a:srgbClr val="009900"/>
                          </a:solidFill>
                        </a:rPr>
                        <a:t> Human Systems. Info Source Publishing 2003</a:t>
                      </a:r>
                      <a:r>
                        <a:rPr lang="en-US" sz="2000" b="1" dirty="0" smtClean="0">
                          <a:solidFill>
                            <a:srgbClr val="009900"/>
                          </a:solidFill>
                        </a:rPr>
                        <a:t> </a:t>
                      </a:r>
                      <a:endParaRPr lang="en-US" sz="2400" b="1" dirty="0">
                        <a:solidFill>
                          <a:srgbClr val="009900"/>
                        </a:solidFill>
                        <a:latin typeface="Calibri"/>
                        <a:ea typeface="Calibri"/>
                        <a:cs typeface="Times New Roman"/>
                      </a:endParaRPr>
                    </a:p>
                  </a:txBody>
                  <a:tcPr marL="49967" marR="49967" marT="0" marB="0"/>
                </a:tc>
                <a:tc>
                  <a:txBody>
                    <a:bodyPr/>
                    <a:lstStyle/>
                    <a:p>
                      <a:pPr marL="342900" marR="0" lvl="0" indent="-342900">
                        <a:spcBef>
                          <a:spcPts val="0"/>
                        </a:spcBef>
                        <a:spcAft>
                          <a:spcPts val="0"/>
                        </a:spcAft>
                        <a:buFont typeface="Arial" pitchFamily="34" charset="0"/>
                        <a:buNone/>
                      </a:pPr>
                      <a:r>
                        <a:rPr lang="en-US" sz="2000" dirty="0"/>
                        <a:t>Identifying </a:t>
                      </a:r>
                      <a:r>
                        <a:rPr lang="en-US" sz="2000" dirty="0" smtClean="0"/>
                        <a:t>sub-environments</a:t>
                      </a:r>
                    </a:p>
                    <a:p>
                      <a:pPr marL="342900" marR="0" lvl="0" indent="-342900">
                        <a:spcBef>
                          <a:spcPts val="0"/>
                        </a:spcBef>
                        <a:spcAft>
                          <a:spcPts val="0"/>
                        </a:spcAft>
                        <a:buFont typeface="Symbol"/>
                        <a:buNone/>
                      </a:pPr>
                      <a:endParaRPr lang="en-US" sz="800" dirty="0"/>
                    </a:p>
                    <a:p>
                      <a:pPr marL="342900" marR="0" lvl="0" indent="-342900">
                        <a:spcBef>
                          <a:spcPts val="0"/>
                        </a:spcBef>
                        <a:spcAft>
                          <a:spcPts val="0"/>
                        </a:spcAft>
                        <a:buFont typeface="Symbol"/>
                        <a:buNone/>
                      </a:pPr>
                      <a:r>
                        <a:rPr lang="en-US" sz="2000" dirty="0" smtClean="0"/>
                        <a:t>How each constrains activity</a:t>
                      </a:r>
                    </a:p>
                    <a:p>
                      <a:pPr marL="342900" marR="0" lvl="0" indent="-342900">
                        <a:spcBef>
                          <a:spcPts val="0"/>
                        </a:spcBef>
                        <a:spcAft>
                          <a:spcPts val="0"/>
                        </a:spcAft>
                        <a:buFont typeface="Symbol"/>
                        <a:buNone/>
                      </a:pPr>
                      <a:endParaRPr lang="en-US" sz="800" dirty="0"/>
                    </a:p>
                    <a:p>
                      <a:pPr marL="342900" marR="0" lvl="0" indent="-342900">
                        <a:spcBef>
                          <a:spcPts val="0"/>
                        </a:spcBef>
                        <a:spcAft>
                          <a:spcPts val="0"/>
                        </a:spcAft>
                        <a:buFont typeface="Symbol"/>
                        <a:buNone/>
                      </a:pPr>
                      <a:r>
                        <a:rPr lang="en-US" sz="2000" dirty="0" smtClean="0"/>
                        <a:t>How each enables or instruments activity</a:t>
                      </a:r>
                    </a:p>
                    <a:p>
                      <a:pPr marL="342900" marR="0" lvl="0" indent="-342900">
                        <a:spcBef>
                          <a:spcPts val="0"/>
                        </a:spcBef>
                        <a:spcAft>
                          <a:spcPts val="0"/>
                        </a:spcAft>
                        <a:buFont typeface="Symbol"/>
                        <a:buNone/>
                      </a:pPr>
                      <a:endParaRPr lang="en-US" sz="800" dirty="0" smtClean="0"/>
                    </a:p>
                    <a:p>
                      <a:pPr marL="342900" marR="0" lvl="0" indent="-342900">
                        <a:spcBef>
                          <a:spcPts val="0"/>
                        </a:spcBef>
                        <a:spcAft>
                          <a:spcPts val="0"/>
                        </a:spcAft>
                        <a:buFont typeface="Symbol"/>
                        <a:buNone/>
                      </a:pPr>
                      <a:r>
                        <a:rPr lang="en-US" sz="2000" dirty="0" smtClean="0"/>
                        <a:t>Value vulnerabilities and conflicts</a:t>
                      </a:r>
                    </a:p>
                    <a:p>
                      <a:pPr marL="342900" marR="0" lvl="0" indent="-342900">
                        <a:spcBef>
                          <a:spcPts val="0"/>
                        </a:spcBef>
                        <a:spcAft>
                          <a:spcPts val="0"/>
                        </a:spcAft>
                        <a:buFont typeface="Symbol"/>
                        <a:buNone/>
                      </a:pPr>
                      <a:endParaRPr lang="en-US" sz="800" dirty="0" smtClean="0"/>
                    </a:p>
                    <a:p>
                      <a:pPr marL="342900" marR="0" lvl="0" indent="-342900">
                        <a:spcBef>
                          <a:spcPts val="0"/>
                        </a:spcBef>
                        <a:spcAft>
                          <a:spcPts val="0"/>
                        </a:spcAft>
                        <a:buFont typeface="Symbol"/>
                        <a:buNone/>
                      </a:pPr>
                      <a:r>
                        <a:rPr lang="en-US" sz="2000" dirty="0" smtClean="0"/>
                        <a:t>Plot out system trajectories or paths of change</a:t>
                      </a:r>
                      <a:endParaRPr lang="en-US" sz="1800" dirty="0">
                        <a:latin typeface="Calibri"/>
                        <a:ea typeface="Calibri"/>
                        <a:cs typeface="Times New Roman"/>
                      </a:endParaRPr>
                    </a:p>
                  </a:txBody>
                  <a:tcPr marL="49967" marR="49967" marT="0" marB="0"/>
                </a:tc>
              </a:tr>
            </a:tbl>
          </a:graphicData>
        </a:graphic>
      </p:graphicFrame>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Responsible Technological Choice</a:t>
            </a:r>
          </a:p>
        </p:txBody>
      </p:sp>
      <p:sp>
        <p:nvSpPr>
          <p:cNvPr id="3075" name="Content Placeholder 2"/>
          <p:cNvSpPr>
            <a:spLocks noGrp="1"/>
          </p:cNvSpPr>
          <p:nvPr>
            <p:ph idx="1"/>
          </p:nvPr>
        </p:nvSpPr>
        <p:spPr>
          <a:xfrm>
            <a:off x="0" y="838200"/>
            <a:ext cx="9144000" cy="6019800"/>
          </a:xfrm>
          <a:solidFill>
            <a:schemeClr val="tx1"/>
          </a:solidFill>
        </p:spPr>
        <p:txBody>
          <a:bodyPr>
            <a:noAutofit/>
          </a:bodyPr>
          <a:lstStyle/>
          <a:p>
            <a:r>
              <a:rPr lang="en-US" dirty="0" smtClean="0">
                <a:solidFill>
                  <a:schemeClr val="bg1"/>
                </a:solidFill>
                <a:latin typeface="Perpetua" pitchFamily="18" charset="0"/>
              </a:rPr>
              <a:t>Students </a:t>
            </a:r>
            <a:r>
              <a:rPr lang="en-US" dirty="0" smtClean="0">
                <a:solidFill>
                  <a:schemeClr val="bg1"/>
                </a:solidFill>
                <a:latin typeface="Perpetua" pitchFamily="18" charset="0"/>
              </a:rPr>
              <a:t>assigned cases of technological choice </a:t>
            </a:r>
          </a:p>
          <a:p>
            <a:pPr lvl="1"/>
            <a:r>
              <a:rPr lang="en-US" sz="2400" dirty="0" smtClean="0">
                <a:solidFill>
                  <a:schemeClr val="bg1"/>
                </a:solidFill>
                <a:latin typeface="Perpetua" pitchFamily="18" charset="0"/>
              </a:rPr>
              <a:t>Describe the technology: technical function, physical characteristics, use instructions</a:t>
            </a:r>
          </a:p>
          <a:p>
            <a:pPr lvl="1"/>
            <a:r>
              <a:rPr lang="en-US" sz="2400" dirty="0" smtClean="0">
                <a:solidFill>
                  <a:schemeClr val="bg1"/>
                </a:solidFill>
                <a:latin typeface="Perpetua" pitchFamily="18" charset="0"/>
              </a:rPr>
              <a:t>Carry out a STS </a:t>
            </a:r>
            <a:r>
              <a:rPr lang="en-US" sz="2400" dirty="0" smtClean="0">
                <a:solidFill>
                  <a:schemeClr val="bg1"/>
                </a:solidFill>
                <a:latin typeface="Perpetua" pitchFamily="18" charset="0"/>
              </a:rPr>
              <a:t>analysis</a:t>
            </a:r>
          </a:p>
          <a:p>
            <a:pPr lvl="1"/>
            <a:r>
              <a:rPr lang="en-US" sz="2400" dirty="0" smtClean="0">
                <a:solidFill>
                  <a:schemeClr val="bg1"/>
                </a:solidFill>
                <a:latin typeface="Perpetua" pitchFamily="18" charset="0"/>
              </a:rPr>
              <a:t>Examine “fit” of technology to STS in terms of criteria of Appropriate Technology</a:t>
            </a:r>
          </a:p>
          <a:p>
            <a:pPr lvl="1"/>
            <a:r>
              <a:rPr lang="en-US" sz="2400" dirty="0" smtClean="0">
                <a:solidFill>
                  <a:schemeClr val="bg1"/>
                </a:solidFill>
                <a:latin typeface="Perpetua" pitchFamily="18" charset="0"/>
              </a:rPr>
              <a:t>Examine technical artifact in terms of whether it converts </a:t>
            </a:r>
            <a:r>
              <a:rPr lang="en-US" sz="2400" dirty="0" err="1" smtClean="0">
                <a:solidFill>
                  <a:schemeClr val="bg1"/>
                </a:solidFill>
                <a:latin typeface="Perpetua" pitchFamily="18" charset="0"/>
              </a:rPr>
              <a:t>capabililties</a:t>
            </a:r>
            <a:r>
              <a:rPr lang="en-US" sz="2400" dirty="0" smtClean="0">
                <a:solidFill>
                  <a:schemeClr val="bg1"/>
                </a:solidFill>
                <a:latin typeface="Perpetua" pitchFamily="18" charset="0"/>
              </a:rPr>
              <a:t> into </a:t>
            </a:r>
            <a:r>
              <a:rPr lang="en-US" sz="2400" dirty="0" err="1" smtClean="0">
                <a:solidFill>
                  <a:schemeClr val="bg1"/>
                </a:solidFill>
                <a:latin typeface="Perpetua" pitchFamily="18" charset="0"/>
              </a:rPr>
              <a:t>functionings</a:t>
            </a:r>
            <a:endParaRPr lang="en-US" sz="2000" dirty="0" smtClean="0">
              <a:solidFill>
                <a:schemeClr val="bg1"/>
              </a:solidFill>
              <a:latin typeface="Perpetua" pitchFamily="18" charset="0"/>
            </a:endParaRPr>
          </a:p>
          <a:p>
            <a:r>
              <a:rPr lang="en-US" dirty="0" smtClean="0">
                <a:solidFill>
                  <a:schemeClr val="bg1"/>
                </a:solidFill>
                <a:latin typeface="Perpetua" pitchFamily="18" charset="0"/>
              </a:rPr>
              <a:t>Pivots to Puerto Rico</a:t>
            </a:r>
          </a:p>
          <a:p>
            <a:pPr lvl="1"/>
            <a:r>
              <a:rPr lang="en-US" sz="2400" dirty="0" smtClean="0">
                <a:solidFill>
                  <a:schemeClr val="bg1"/>
                </a:solidFill>
                <a:latin typeface="Perpetua" pitchFamily="18" charset="0"/>
              </a:rPr>
              <a:t>Cases paired with cases from Puerto Rico</a:t>
            </a:r>
          </a:p>
          <a:p>
            <a:r>
              <a:rPr lang="en-US" dirty="0" smtClean="0">
                <a:solidFill>
                  <a:schemeClr val="bg1"/>
                </a:solidFill>
                <a:latin typeface="Perpetua" pitchFamily="18" charset="0"/>
              </a:rPr>
              <a:t>For case studies on technological choice, see:</a:t>
            </a:r>
          </a:p>
          <a:p>
            <a:pPr lvl="2"/>
            <a:r>
              <a:rPr lang="en-US" sz="1800" b="1" dirty="0" smtClean="0">
                <a:solidFill>
                  <a:schemeClr val="bg1"/>
                </a:solidFill>
                <a:latin typeface="Perpetua" pitchFamily="18" charset="0"/>
              </a:rPr>
              <a:t>Johnson </a:t>
            </a:r>
            <a:r>
              <a:rPr lang="en-US" sz="1800" b="1" dirty="0" smtClean="0">
                <a:solidFill>
                  <a:schemeClr val="bg1"/>
                </a:solidFill>
                <a:latin typeface="Perpetua" pitchFamily="18" charset="0"/>
              </a:rPr>
              <a:t>and Wetmore, </a:t>
            </a:r>
            <a:r>
              <a:rPr lang="en-US" sz="1800" b="1" i="1" dirty="0" smtClean="0">
                <a:solidFill>
                  <a:schemeClr val="bg1"/>
                </a:solidFill>
                <a:latin typeface="Perpetua" pitchFamily="18" charset="0"/>
              </a:rPr>
              <a:t>Technology and Society: Building Our </a:t>
            </a:r>
            <a:r>
              <a:rPr lang="en-US" sz="1800" b="1" i="1" dirty="0" err="1" smtClean="0">
                <a:solidFill>
                  <a:schemeClr val="bg1"/>
                </a:solidFill>
                <a:latin typeface="Perpetua" pitchFamily="18" charset="0"/>
              </a:rPr>
              <a:t>Sociotechnical</a:t>
            </a:r>
            <a:r>
              <a:rPr lang="en-US" sz="1800" b="1" i="1" dirty="0" smtClean="0">
                <a:solidFill>
                  <a:schemeClr val="bg1"/>
                </a:solidFill>
                <a:latin typeface="Perpetua" pitchFamily="18" charset="0"/>
              </a:rPr>
              <a:t> Future</a:t>
            </a:r>
            <a:r>
              <a:rPr lang="en-US" sz="1800" b="1" dirty="0" smtClean="0">
                <a:solidFill>
                  <a:schemeClr val="bg1"/>
                </a:solidFill>
                <a:latin typeface="Perpetua" pitchFamily="18" charset="0"/>
              </a:rPr>
              <a:t>, MIT Press, </a:t>
            </a:r>
            <a:r>
              <a:rPr lang="en-US" sz="1800" b="1" dirty="0" smtClean="0">
                <a:solidFill>
                  <a:schemeClr val="bg1"/>
                </a:solidFill>
                <a:latin typeface="Perpetua" pitchFamily="18" charset="0"/>
              </a:rPr>
              <a:t>2009</a:t>
            </a:r>
          </a:p>
          <a:p>
            <a:pPr lvl="2"/>
            <a:r>
              <a:rPr lang="en-US" sz="1800" b="1" dirty="0" err="1" smtClean="0">
                <a:solidFill>
                  <a:schemeClr val="bg1"/>
                </a:solidFill>
                <a:latin typeface="Perpetua" pitchFamily="18" charset="0"/>
              </a:rPr>
              <a:t>Vermass</a:t>
            </a:r>
            <a:r>
              <a:rPr lang="en-US" sz="1800" b="1" dirty="0" smtClean="0">
                <a:solidFill>
                  <a:schemeClr val="bg1"/>
                </a:solidFill>
                <a:latin typeface="Perpetua" pitchFamily="18" charset="0"/>
              </a:rPr>
              <a:t> </a:t>
            </a:r>
            <a:r>
              <a:rPr lang="en-US" sz="1800" b="1" dirty="0" smtClean="0">
                <a:solidFill>
                  <a:schemeClr val="bg1"/>
                </a:solidFill>
                <a:latin typeface="Perpetua" pitchFamily="18" charset="0"/>
              </a:rPr>
              <a:t>et al., A Philosophy of Technology, Morgan &amp; Claypool, 2011.</a:t>
            </a:r>
            <a:endParaRPr lang="en-US" sz="1800"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Poster Session</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685800"/>
            <a:ext cx="9144000" cy="6172200"/>
          </a:xfrm>
          <a:solidFill>
            <a:schemeClr val="tx1"/>
          </a:solidFill>
        </p:spPr>
        <p:txBody>
          <a:bodyPr>
            <a:noAutofit/>
          </a:bodyPr>
          <a:lstStyle/>
          <a:p>
            <a:r>
              <a:rPr lang="en-US" sz="3600" dirty="0" smtClean="0">
                <a:solidFill>
                  <a:schemeClr val="bg1"/>
                </a:solidFill>
                <a:latin typeface="Perpetua" pitchFamily="18" charset="0"/>
              </a:rPr>
              <a:t>Earlier </a:t>
            </a:r>
            <a:r>
              <a:rPr lang="en-US" sz="3600" dirty="0" smtClean="0">
                <a:solidFill>
                  <a:schemeClr val="bg1"/>
                </a:solidFill>
                <a:latin typeface="Perpetua" pitchFamily="18" charset="0"/>
              </a:rPr>
              <a:t>version had students giving </a:t>
            </a:r>
            <a:r>
              <a:rPr lang="en-US" sz="3600" dirty="0" smtClean="0">
                <a:solidFill>
                  <a:schemeClr val="bg1"/>
                </a:solidFill>
                <a:latin typeface="Perpetua" pitchFamily="18" charset="0"/>
              </a:rPr>
              <a:t>20-minute </a:t>
            </a:r>
            <a:r>
              <a:rPr lang="en-US" sz="3600" dirty="0" err="1" smtClean="0">
                <a:solidFill>
                  <a:schemeClr val="bg1"/>
                </a:solidFill>
                <a:latin typeface="Perpetua" pitchFamily="18" charset="0"/>
              </a:rPr>
              <a:t>PowerPoints</a:t>
            </a:r>
            <a:endParaRPr lang="en-US" sz="3600" dirty="0" smtClean="0">
              <a:solidFill>
                <a:schemeClr val="bg1"/>
              </a:solidFill>
              <a:latin typeface="Perpetua" pitchFamily="18" charset="0"/>
            </a:endParaRPr>
          </a:p>
          <a:p>
            <a:r>
              <a:rPr lang="en-US" sz="3600" dirty="0" smtClean="0">
                <a:solidFill>
                  <a:schemeClr val="bg1"/>
                </a:solidFill>
                <a:latin typeface="Perpetua" pitchFamily="18" charset="0"/>
              </a:rPr>
              <a:t>One way </a:t>
            </a:r>
            <a:r>
              <a:rPr lang="en-US" sz="3600" dirty="0" smtClean="0">
                <a:solidFill>
                  <a:schemeClr val="bg1"/>
                </a:solidFill>
                <a:latin typeface="Perpetua" pitchFamily="18" charset="0"/>
              </a:rPr>
              <a:t>communication </a:t>
            </a:r>
          </a:p>
          <a:p>
            <a:pPr lvl="1"/>
            <a:r>
              <a:rPr lang="en-US" sz="3200" dirty="0" smtClean="0">
                <a:solidFill>
                  <a:schemeClr val="bg1"/>
                </a:solidFill>
                <a:latin typeface="Perpetua" pitchFamily="18" charset="0"/>
              </a:rPr>
              <a:t>students </a:t>
            </a:r>
            <a:r>
              <a:rPr lang="en-US" sz="3200" dirty="0" smtClean="0">
                <a:solidFill>
                  <a:schemeClr val="bg1"/>
                </a:solidFill>
                <a:latin typeface="Perpetua" pitchFamily="18" charset="0"/>
              </a:rPr>
              <a:t>wanted to ask questions and make comments but couldn’t</a:t>
            </a:r>
          </a:p>
          <a:p>
            <a:r>
              <a:rPr lang="en-US" sz="3600" dirty="0" smtClean="0">
                <a:solidFill>
                  <a:schemeClr val="bg1"/>
                </a:solidFill>
                <a:latin typeface="Perpetua" pitchFamily="18" charset="0"/>
              </a:rPr>
              <a:t>Poster </a:t>
            </a:r>
            <a:r>
              <a:rPr lang="en-US" sz="3600" dirty="0" smtClean="0">
                <a:solidFill>
                  <a:schemeClr val="bg1"/>
                </a:solidFill>
                <a:latin typeface="Perpetua" pitchFamily="18" charset="0"/>
              </a:rPr>
              <a:t>Session with “low technology” posters</a:t>
            </a:r>
          </a:p>
          <a:p>
            <a:pPr lvl="1"/>
            <a:r>
              <a:rPr lang="en-US" sz="3200" dirty="0" smtClean="0">
                <a:solidFill>
                  <a:schemeClr val="bg1"/>
                </a:solidFill>
                <a:latin typeface="Perpetua" pitchFamily="18" charset="0"/>
              </a:rPr>
              <a:t>Teacher </a:t>
            </a:r>
            <a:r>
              <a:rPr lang="en-US" sz="3200" dirty="0" smtClean="0">
                <a:solidFill>
                  <a:schemeClr val="bg1"/>
                </a:solidFill>
                <a:latin typeface="Perpetua" pitchFamily="18" charset="0"/>
              </a:rPr>
              <a:t>goes from poster to poster and interviews </a:t>
            </a:r>
            <a:r>
              <a:rPr lang="en-US" sz="3200" dirty="0" smtClean="0">
                <a:solidFill>
                  <a:schemeClr val="bg1"/>
                </a:solidFill>
                <a:latin typeface="Perpetua" pitchFamily="18" charset="0"/>
              </a:rPr>
              <a:t>group</a:t>
            </a:r>
            <a:endParaRPr lang="en-US" sz="400" dirty="0" smtClean="0">
              <a:solidFill>
                <a:schemeClr val="bg1"/>
              </a:solidFill>
              <a:latin typeface="Perpetua" pitchFamily="18" charset="0"/>
            </a:endParaRPr>
          </a:p>
          <a:p>
            <a:pPr lvl="1"/>
            <a:r>
              <a:rPr lang="en-US" sz="3200" dirty="0" smtClean="0">
                <a:solidFill>
                  <a:schemeClr val="bg1"/>
                </a:solidFill>
                <a:latin typeface="Perpetua" pitchFamily="18" charset="0"/>
              </a:rPr>
              <a:t>Students divide time between explaining their group’s posters and viewing and discussing the posters of </a:t>
            </a:r>
            <a:r>
              <a:rPr lang="en-US" sz="3200" dirty="0" smtClean="0">
                <a:solidFill>
                  <a:schemeClr val="bg1"/>
                </a:solidFill>
                <a:latin typeface="Perpetua" pitchFamily="18" charset="0"/>
              </a:rPr>
              <a:t>other groups</a:t>
            </a:r>
            <a:endParaRPr lang="en-US" sz="3200"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Agenda</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762000"/>
            <a:ext cx="9144000" cy="6096000"/>
          </a:xfrm>
          <a:solidFill>
            <a:schemeClr val="tx1"/>
          </a:solidFill>
        </p:spPr>
        <p:txBody>
          <a:bodyPr>
            <a:noAutofit/>
          </a:bodyPr>
          <a:lstStyle/>
          <a:p>
            <a:pPr>
              <a:buNone/>
            </a:pPr>
            <a:endParaRPr lang="en-US" sz="1000" dirty="0" smtClean="0">
              <a:solidFill>
                <a:schemeClr val="bg1"/>
              </a:solidFill>
              <a:latin typeface="Perpetua" pitchFamily="18" charset="0"/>
            </a:endParaRPr>
          </a:p>
          <a:p>
            <a:r>
              <a:rPr lang="en-US" sz="3600" dirty="0" smtClean="0">
                <a:solidFill>
                  <a:schemeClr val="bg1"/>
                </a:solidFill>
                <a:latin typeface="Perpetua" pitchFamily="18" charset="0"/>
              </a:rPr>
              <a:t>Hasting </a:t>
            </a:r>
            <a:r>
              <a:rPr lang="en-US" sz="3600" dirty="0" smtClean="0">
                <a:solidFill>
                  <a:schemeClr val="bg1"/>
                </a:solidFill>
                <a:latin typeface="Perpetua" pitchFamily="18" charset="0"/>
              </a:rPr>
              <a:t>Center’s objectives</a:t>
            </a:r>
          </a:p>
          <a:p>
            <a:r>
              <a:rPr lang="en-US" sz="3600" dirty="0" smtClean="0">
                <a:solidFill>
                  <a:schemeClr val="bg1"/>
                </a:solidFill>
                <a:latin typeface="Perpetua" pitchFamily="18" charset="0"/>
              </a:rPr>
              <a:t>Moral Responsibility</a:t>
            </a:r>
          </a:p>
          <a:p>
            <a:pPr lvl="1"/>
            <a:r>
              <a:rPr lang="en-US" dirty="0" smtClean="0">
                <a:solidFill>
                  <a:schemeClr val="bg1"/>
                </a:solidFill>
                <a:latin typeface="Perpetua" pitchFamily="18" charset="0"/>
              </a:rPr>
              <a:t>Negative and Positive</a:t>
            </a:r>
          </a:p>
          <a:p>
            <a:pPr lvl="1"/>
            <a:r>
              <a:rPr lang="en-US" dirty="0" smtClean="0">
                <a:solidFill>
                  <a:schemeClr val="bg1"/>
                </a:solidFill>
                <a:latin typeface="Perpetua" pitchFamily="18" charset="0"/>
              </a:rPr>
              <a:t>As a virtue</a:t>
            </a:r>
            <a:endParaRPr lang="en-US" dirty="0" smtClean="0">
              <a:solidFill>
                <a:schemeClr val="bg1"/>
              </a:solidFill>
              <a:latin typeface="Perpetua" pitchFamily="18" charset="0"/>
            </a:endParaRPr>
          </a:p>
          <a:p>
            <a:pPr lvl="1"/>
            <a:r>
              <a:rPr lang="en-US" dirty="0" smtClean="0">
                <a:solidFill>
                  <a:schemeClr val="bg1"/>
                </a:solidFill>
                <a:latin typeface="Perpetua" pitchFamily="18" charset="0"/>
              </a:rPr>
              <a:t>Metaphorically Structured</a:t>
            </a:r>
            <a:endParaRPr lang="en-US" dirty="0" smtClean="0">
              <a:solidFill>
                <a:schemeClr val="bg1"/>
              </a:solidFill>
              <a:latin typeface="Perpetua" pitchFamily="18" charset="0"/>
            </a:endParaRPr>
          </a:p>
          <a:p>
            <a:pPr lvl="1"/>
            <a:r>
              <a:rPr lang="en-US" dirty="0" smtClean="0">
                <a:solidFill>
                  <a:schemeClr val="bg1"/>
                </a:solidFill>
                <a:latin typeface="Perpetua" pitchFamily="18" charset="0"/>
              </a:rPr>
              <a:t>Root </a:t>
            </a:r>
            <a:r>
              <a:rPr lang="en-US" dirty="0" smtClean="0">
                <a:solidFill>
                  <a:schemeClr val="bg1"/>
                </a:solidFill>
                <a:latin typeface="Perpetua" pitchFamily="18" charset="0"/>
              </a:rPr>
              <a:t>meaning: </a:t>
            </a:r>
            <a:r>
              <a:rPr lang="en-US" b="1" dirty="0" smtClean="0">
                <a:solidFill>
                  <a:srgbClr val="009900"/>
                </a:solidFill>
                <a:latin typeface="Perpetua" pitchFamily="18" charset="0"/>
              </a:rPr>
              <a:t>response to </a:t>
            </a:r>
            <a:r>
              <a:rPr lang="en-US" b="1" dirty="0" smtClean="0">
                <a:solidFill>
                  <a:srgbClr val="009900"/>
                </a:solidFill>
                <a:latin typeface="Perpetua" pitchFamily="18" charset="0"/>
              </a:rPr>
              <a:t>relevance</a:t>
            </a:r>
            <a:endParaRPr lang="en-US" b="1" dirty="0" smtClean="0">
              <a:solidFill>
                <a:srgbClr val="009900"/>
              </a:solidFill>
              <a:latin typeface="Perpetua" pitchFamily="18" charset="0"/>
            </a:endParaRPr>
          </a:p>
          <a:p>
            <a:r>
              <a:rPr lang="en-US" sz="3600" dirty="0" smtClean="0">
                <a:solidFill>
                  <a:schemeClr val="bg1"/>
                </a:solidFill>
                <a:latin typeface="Perpetua" pitchFamily="18" charset="0"/>
              </a:rPr>
              <a:t>Learning Activities: </a:t>
            </a:r>
          </a:p>
          <a:p>
            <a:pPr lvl="2"/>
            <a:r>
              <a:rPr lang="en-US" sz="2800" b="1" dirty="0" smtClean="0">
                <a:solidFill>
                  <a:srgbClr val="009900"/>
                </a:solidFill>
                <a:latin typeface="Perpetua" pitchFamily="18" charset="0"/>
              </a:rPr>
              <a:t>Techno-Socio Responsiveness, </a:t>
            </a:r>
          </a:p>
          <a:p>
            <a:pPr lvl="2"/>
            <a:r>
              <a:rPr lang="en-US" sz="2800" b="1" dirty="0" smtClean="0">
                <a:solidFill>
                  <a:srgbClr val="009900"/>
                </a:solidFill>
                <a:latin typeface="Perpetua" pitchFamily="18" charset="0"/>
              </a:rPr>
              <a:t>Responsible Choice in Appropriate Technology </a:t>
            </a:r>
          </a:p>
          <a:p>
            <a:pPr lvl="2"/>
            <a:r>
              <a:rPr lang="en-US" sz="2800" b="1" dirty="0" smtClean="0">
                <a:solidFill>
                  <a:srgbClr val="009900"/>
                </a:solidFill>
                <a:latin typeface="Perpetua" pitchFamily="18" charset="0"/>
              </a:rPr>
              <a:t>Forums: Job Fair and Appropriate Technology</a:t>
            </a:r>
            <a:endParaRPr lang="en-US" sz="2800" b="1" dirty="0" smtClean="0">
              <a:solidFill>
                <a:srgbClr val="009900"/>
              </a:solidFill>
              <a:latin typeface="Perpetua" pitchFamily="18"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lum bright="10000" contrast="30000"/>
          </a:blip>
          <a:srcRect/>
          <a:stretch>
            <a:fillRect/>
          </a:stretch>
        </p:blipFill>
        <p:spPr bwMode="auto">
          <a:xfrm>
            <a:off x="381000" y="228600"/>
            <a:ext cx="8153400" cy="6324600"/>
          </a:xfrm>
          <a:prstGeom prst="rect">
            <a:avLst/>
          </a:prstGeom>
          <a:ln w="228600" cap="sq" cmpd="thickThin">
            <a:solidFill>
              <a:srgbClr val="000000"/>
            </a:solidFill>
            <a:prstDash val="solid"/>
            <a:miter lim="800000"/>
          </a:ln>
          <a:effectLst>
            <a:innerShdw blurRad="76200">
              <a:srgbClr val="000000"/>
            </a:innerShdw>
          </a:effectLst>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lum bright="10000" contrast="30000"/>
          </a:blip>
          <a:srcRect/>
          <a:stretch>
            <a:fillRect/>
          </a:stretch>
        </p:blipFill>
        <p:spPr bwMode="auto">
          <a:xfrm>
            <a:off x="381000" y="381000"/>
            <a:ext cx="8382000" cy="6096000"/>
          </a:xfrm>
          <a:prstGeom prst="rect">
            <a:avLst/>
          </a:prstGeom>
          <a:ln w="228600" cap="sq" cmpd="thickThin">
            <a:solidFill>
              <a:srgbClr val="000000"/>
            </a:solidFill>
            <a:prstDash val="solid"/>
            <a:miter lim="800000"/>
          </a:ln>
          <a:effectLst>
            <a:innerShdw blurRad="76200">
              <a:srgbClr val="000000"/>
            </a:innerShdw>
          </a:effectLst>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lum bright="10000" contrast="30000"/>
          </a:blip>
          <a:srcRect/>
          <a:stretch>
            <a:fillRect/>
          </a:stretch>
        </p:blipFill>
        <p:spPr bwMode="auto">
          <a:xfrm>
            <a:off x="228600" y="152400"/>
            <a:ext cx="8763000" cy="6553200"/>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9144000" cy="1066800"/>
          </a:xfrm>
          <a:solidFill>
            <a:srgbClr val="92D050"/>
          </a:solidFill>
        </p:spPr>
        <p:txBody>
          <a:bodyPr>
            <a:normAutofit/>
            <a:scene3d>
              <a:camera prst="orthographicFront"/>
              <a:lightRig rig="balanced" dir="t">
                <a:rot lat="0" lon="0" rev="2100000"/>
              </a:lightRig>
            </a:scene3d>
            <a:sp3d extrusionH="57150" prstMaterial="metal">
              <a:bevelT w="38100" h="25400"/>
              <a:contourClr>
                <a:schemeClr val="bg2"/>
              </a:contourClr>
            </a:sp3d>
          </a:bodyPr>
          <a:lstStyle/>
          <a:p>
            <a:r>
              <a:rPr lang="en-US" sz="4800" b="1" dirty="0" smtClean="0">
                <a:solidFill>
                  <a:prstClr val="black"/>
                </a:solidFill>
                <a:latin typeface="Perpetua" pitchFamily="18" charset="0"/>
              </a:rPr>
              <a:t>Responsible Technological Choice</a:t>
            </a:r>
            <a:endParaRPr lang="en-US" b="1" dirty="0">
              <a:ln w="50800"/>
            </a:endParaRPr>
          </a:p>
        </p:txBody>
      </p:sp>
      <p:graphicFrame>
        <p:nvGraphicFramePr>
          <p:cNvPr id="9" name="Content Placeholder 8"/>
          <p:cNvGraphicFramePr>
            <a:graphicFrameLocks noGrp="1"/>
          </p:cNvGraphicFramePr>
          <p:nvPr>
            <p:ph idx="1"/>
          </p:nvPr>
        </p:nvGraphicFramePr>
        <p:xfrm>
          <a:off x="0" y="1066800"/>
          <a:ext cx="9144000" cy="5791200"/>
        </p:xfrm>
        <a:graphic>
          <a:graphicData uri="http://schemas.openxmlformats.org/drawingml/2006/table">
            <a:tbl>
              <a:tblPr firstRow="1" bandRow="1">
                <a:tableStyleId>{AF606853-7671-496A-8E4F-DF71F8EC918B}</a:tableStyleId>
              </a:tblPr>
              <a:tblGrid>
                <a:gridCol w="2794000"/>
                <a:gridCol w="2963334"/>
                <a:gridCol w="3386666"/>
              </a:tblGrid>
              <a:tr h="502127">
                <a:tc>
                  <a:txBody>
                    <a:bodyPr/>
                    <a:lstStyle/>
                    <a:p>
                      <a:r>
                        <a:rPr lang="en-US" sz="2400" dirty="0" smtClean="0"/>
                        <a:t>AT Case</a:t>
                      </a:r>
                      <a:endParaRPr lang="en-US" sz="2400" dirty="0"/>
                    </a:p>
                  </a:txBody>
                  <a:tcPr/>
                </a:tc>
                <a:tc>
                  <a:txBody>
                    <a:bodyPr/>
                    <a:lstStyle/>
                    <a:p>
                      <a:r>
                        <a:rPr lang="en-US" sz="2400" dirty="0" smtClean="0"/>
                        <a:t>Pivot</a:t>
                      </a:r>
                      <a:r>
                        <a:rPr lang="en-US" sz="2400" baseline="0" dirty="0" smtClean="0"/>
                        <a:t> to PR</a:t>
                      </a:r>
                      <a:endParaRPr lang="en-US" sz="2400" dirty="0"/>
                    </a:p>
                  </a:txBody>
                  <a:tcPr/>
                </a:tc>
                <a:tc>
                  <a:txBody>
                    <a:bodyPr/>
                    <a:lstStyle/>
                    <a:p>
                      <a:r>
                        <a:rPr lang="en-US" sz="2400" dirty="0" smtClean="0"/>
                        <a:t>Frameworks</a:t>
                      </a:r>
                      <a:endParaRPr lang="en-US" sz="2400" dirty="0"/>
                    </a:p>
                  </a:txBody>
                  <a:tcPr/>
                </a:tc>
              </a:tr>
              <a:tr h="407281">
                <a:tc>
                  <a:txBody>
                    <a:bodyPr/>
                    <a:lstStyle/>
                    <a:p>
                      <a:r>
                        <a:rPr lang="en-US" sz="1800" dirty="0" smtClean="0"/>
                        <a:t>One Laptop Per Child</a:t>
                      </a:r>
                      <a:endParaRPr lang="en-US" sz="1800" b="1" dirty="0">
                        <a:solidFill>
                          <a:srgbClr val="FF0000"/>
                        </a:solidFill>
                      </a:endParaRPr>
                    </a:p>
                  </a:txBody>
                  <a:tcPr/>
                </a:tc>
                <a:tc>
                  <a:txBody>
                    <a:bodyPr/>
                    <a:lstStyle/>
                    <a:p>
                      <a:r>
                        <a:rPr lang="en-US" sz="1800" dirty="0" smtClean="0"/>
                        <a:t>Laptops to Teachers</a:t>
                      </a:r>
                      <a:endParaRPr lang="en-US" sz="1800" dirty="0"/>
                    </a:p>
                  </a:txBody>
                  <a:tcPr/>
                </a:tc>
                <a:tc rowSpan="3">
                  <a:txBody>
                    <a:bodyPr/>
                    <a:lstStyle/>
                    <a:p>
                      <a:pPr marL="457200" indent="-457200">
                        <a:buFont typeface="+mj-lt"/>
                        <a:buAutoNum type="arabicPeriod"/>
                      </a:pPr>
                      <a:r>
                        <a:rPr lang="en-US" sz="2000" dirty="0" smtClean="0"/>
                        <a:t>Restore / Preserve interpretive flexibility</a:t>
                      </a:r>
                    </a:p>
                    <a:p>
                      <a:pPr marL="457200" indent="-457200">
                        <a:buFont typeface="+mj-lt"/>
                        <a:buAutoNum type="arabicPeriod"/>
                      </a:pPr>
                      <a:r>
                        <a:rPr lang="en-US" sz="2000" dirty="0" smtClean="0"/>
                        <a:t>Labor Intensive</a:t>
                      </a:r>
                    </a:p>
                    <a:p>
                      <a:pPr marL="457200" indent="-457200">
                        <a:buFont typeface="+mj-lt"/>
                        <a:buAutoNum type="arabicPeriod"/>
                      </a:pPr>
                      <a:r>
                        <a:rPr lang="en-US" sz="2000" dirty="0" smtClean="0"/>
                        <a:t>Simple</a:t>
                      </a:r>
                    </a:p>
                    <a:p>
                      <a:pPr marL="457200" indent="-457200">
                        <a:buFont typeface="+mj-lt"/>
                        <a:buAutoNum type="arabicPeriod"/>
                      </a:pPr>
                      <a:r>
                        <a:rPr lang="en-US" sz="2000" dirty="0" smtClean="0"/>
                        <a:t>De-centralized</a:t>
                      </a:r>
                      <a:endParaRPr lang="en-US" sz="2400" b="1" dirty="0">
                        <a:solidFill>
                          <a:schemeClr val="accent5">
                            <a:lumMod val="50000"/>
                          </a:schemeClr>
                        </a:solidFill>
                      </a:endParaRPr>
                    </a:p>
                  </a:txBody>
                  <a:tcPr/>
                </a:tc>
              </a:tr>
              <a:tr h="680661">
                <a:tc>
                  <a:txBody>
                    <a:bodyPr/>
                    <a:lstStyle/>
                    <a:p>
                      <a:r>
                        <a:rPr lang="en-US" sz="1600" dirty="0" smtClean="0"/>
                        <a:t>Removing gender bias from airplane cockpit design</a:t>
                      </a:r>
                      <a:endParaRPr lang="en-US" sz="1600" b="1" dirty="0">
                        <a:solidFill>
                          <a:srgbClr val="0CA41A"/>
                        </a:solidFill>
                      </a:endParaRPr>
                    </a:p>
                  </a:txBody>
                  <a:tcPr/>
                </a:tc>
                <a:tc>
                  <a:txBody>
                    <a:bodyPr/>
                    <a:lstStyle/>
                    <a:p>
                      <a:r>
                        <a:rPr lang="en-US" sz="1600" dirty="0" smtClean="0"/>
                        <a:t>Removing social injustice from gas pipeline design</a:t>
                      </a:r>
                      <a:endParaRPr lang="en-US" sz="1600" dirty="0"/>
                    </a:p>
                  </a:txBody>
                  <a:tcPr/>
                </a:tc>
                <a:tc vMerge="1">
                  <a:txBody>
                    <a:bodyPr/>
                    <a:lstStyle/>
                    <a:p>
                      <a:endParaRPr lang="en-US" sz="2400" dirty="0"/>
                    </a:p>
                  </a:txBody>
                  <a:tcPr/>
                </a:tc>
              </a:tr>
              <a:tr h="6862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Uchangi</a:t>
                      </a:r>
                      <a:r>
                        <a:rPr lang="en-US" sz="1600" dirty="0" smtClean="0"/>
                        <a:t> Dam (eng</a:t>
                      </a:r>
                      <a:r>
                        <a:rPr lang="en-US" sz="1600" baseline="0" dirty="0" smtClean="0"/>
                        <a:t> as honest broker)</a:t>
                      </a:r>
                      <a:endParaRPr lang="en-US" sz="1600" b="1" dirty="0">
                        <a:solidFill>
                          <a:srgbClr val="0CA41A"/>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Engineers as Honest Brokers in PR Energy Debates</a:t>
                      </a:r>
                      <a:endParaRPr lang="en-US" sz="1600" dirty="0"/>
                    </a:p>
                  </a:txBody>
                  <a:tcPr/>
                </a:tc>
                <a:tc vMerge="1">
                  <a:txBody>
                    <a:bodyPr/>
                    <a:lstStyle/>
                    <a:p>
                      <a:endParaRPr lang="en-US"/>
                    </a:p>
                  </a:txBody>
                  <a:tcPr/>
                </a:tc>
              </a:tr>
              <a:tr h="9038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Amish (exercise of technological choice)</a:t>
                      </a:r>
                      <a:endParaRPr lang="en-US" sz="1600" b="1" dirty="0">
                        <a:solidFill>
                          <a:srgbClr val="9933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smtClean="0"/>
                        <a:t>Vieques</a:t>
                      </a:r>
                      <a:r>
                        <a:rPr lang="en-US" sz="1600" dirty="0" smtClean="0"/>
                        <a:t>—Are windmills an appropriate or intermediate</a:t>
                      </a:r>
                      <a:r>
                        <a:rPr lang="en-US" sz="1600" baseline="0" dirty="0" smtClean="0"/>
                        <a:t> technology for </a:t>
                      </a:r>
                      <a:r>
                        <a:rPr lang="en-US" sz="1600" baseline="0" dirty="0" err="1" smtClean="0"/>
                        <a:t>Vieques</a:t>
                      </a:r>
                      <a:r>
                        <a:rPr lang="en-US" sz="1600" baseline="0" dirty="0" smtClean="0"/>
                        <a:t>?</a:t>
                      </a:r>
                      <a:endParaRPr lang="en-US" sz="1600" dirty="0"/>
                    </a:p>
                  </a:txBody>
                  <a:tcPr/>
                </a:tc>
                <a:tc>
                  <a:txBody>
                    <a:bodyPr/>
                    <a:lstStyle/>
                    <a:p>
                      <a:r>
                        <a:rPr lang="en-US" sz="2000" dirty="0" smtClean="0"/>
                        <a:t>Values in technology “fit” those embedded in STS</a:t>
                      </a:r>
                      <a:endParaRPr lang="en-US" sz="2000" b="1" dirty="0">
                        <a:solidFill>
                          <a:srgbClr val="993300"/>
                        </a:solidFill>
                      </a:endParaRPr>
                    </a:p>
                  </a:txBody>
                  <a:tcPr/>
                </a:tc>
              </a:tr>
              <a:tr h="1707232">
                <a:tc>
                  <a:txBody>
                    <a:bodyPr/>
                    <a:lstStyle/>
                    <a:p>
                      <a:r>
                        <a:rPr lang="en-US" sz="1600" dirty="0" err="1" smtClean="0"/>
                        <a:t>Aprovecho</a:t>
                      </a:r>
                      <a:r>
                        <a:rPr lang="en-US" sz="1600" dirty="0" smtClean="0"/>
                        <a:t> Case (NGO designs</a:t>
                      </a:r>
                      <a:r>
                        <a:rPr lang="en-US" sz="1600" baseline="0" dirty="0" smtClean="0"/>
                        <a:t> and tests wood-burning cooking stoves) </a:t>
                      </a:r>
                      <a:endParaRPr lang="en-US" sz="1600" b="1" dirty="0">
                        <a:solidFill>
                          <a:schemeClr val="accent5">
                            <a:lumMod val="50000"/>
                          </a:schemeClr>
                        </a:solidFill>
                      </a:endParaRPr>
                    </a:p>
                  </a:txBody>
                  <a:tcPr/>
                </a:tc>
                <a:tc>
                  <a:txBody>
                    <a:bodyPr/>
                    <a:lstStyle/>
                    <a:p>
                      <a:pPr>
                        <a:buFont typeface="Arial" pitchFamily="34" charset="0"/>
                        <a:buChar char="•"/>
                      </a:pPr>
                      <a:r>
                        <a:rPr lang="en-US" sz="1600" dirty="0" smtClean="0"/>
                        <a:t>Are wood-burning stoves an appropriate technology?</a:t>
                      </a:r>
                    </a:p>
                    <a:p>
                      <a:pPr>
                        <a:buFont typeface="Arial" pitchFamily="34" charset="0"/>
                        <a:buChar char="•"/>
                      </a:pPr>
                      <a:r>
                        <a:rPr lang="en-US" sz="1600" dirty="0" smtClean="0"/>
                        <a:t>Is there a need for these stoves in PR?</a:t>
                      </a:r>
                    </a:p>
                    <a:p>
                      <a:pPr>
                        <a:buFont typeface="Arial" pitchFamily="34" charset="0"/>
                        <a:buChar char="•"/>
                      </a:pPr>
                      <a:r>
                        <a:rPr lang="en-US" sz="1600" dirty="0" smtClean="0"/>
                        <a:t>Would PR be a good regional center for testing stoves?</a:t>
                      </a:r>
                      <a:endParaRPr lang="en-US" sz="1600" dirty="0"/>
                    </a:p>
                  </a:txBody>
                  <a:tcPr/>
                </a:tc>
                <a:tc rowSpan="2">
                  <a:txBody>
                    <a:bodyPr/>
                    <a:lstStyle/>
                    <a:p>
                      <a:r>
                        <a:rPr lang="en-US" sz="2000" dirty="0" smtClean="0"/>
                        <a:t>Technology serves</a:t>
                      </a:r>
                      <a:r>
                        <a:rPr lang="en-US" sz="2000" baseline="0" dirty="0" smtClean="0"/>
                        <a:t> as “conversion factor” in the conversion of capabilities into </a:t>
                      </a:r>
                      <a:r>
                        <a:rPr lang="en-US" sz="2000" baseline="0" dirty="0" err="1" smtClean="0"/>
                        <a:t>functionings</a:t>
                      </a:r>
                      <a:endParaRPr lang="en-US" sz="2000" b="1" dirty="0">
                        <a:solidFill>
                          <a:srgbClr val="FF0000"/>
                        </a:solidFill>
                      </a:endParaRPr>
                    </a:p>
                  </a:txBody>
                  <a:tcPr/>
                </a:tc>
              </a:tr>
              <a:tr h="903829">
                <a:tc>
                  <a:txBody>
                    <a:bodyPr/>
                    <a:lstStyle/>
                    <a:p>
                      <a:r>
                        <a:rPr lang="en-US" sz="1600" dirty="0" smtClean="0"/>
                        <a:t>Waste for Life (Press that makes building</a:t>
                      </a:r>
                      <a:r>
                        <a:rPr lang="en-US" sz="1600" baseline="0" dirty="0" smtClean="0"/>
                        <a:t> materials out of waste products)</a:t>
                      </a:r>
                      <a:endParaRPr lang="en-US" sz="1600" b="1" dirty="0">
                        <a:solidFill>
                          <a:schemeClr val="accent5">
                            <a:lumMod val="50000"/>
                          </a:schemeClr>
                        </a:solidFill>
                      </a:endParaRPr>
                    </a:p>
                  </a:txBody>
                  <a:tcPr/>
                </a:tc>
                <a:tc>
                  <a:txBody>
                    <a:bodyPr/>
                    <a:lstStyle/>
                    <a:p>
                      <a:r>
                        <a:rPr lang="en-US" sz="1600" dirty="0" smtClean="0"/>
                        <a:t>Using STS analysis to explain difference between Lesotho success and Buenos</a:t>
                      </a:r>
                      <a:r>
                        <a:rPr lang="en-US" sz="1600" baseline="0" dirty="0" smtClean="0"/>
                        <a:t> Aires failure</a:t>
                      </a:r>
                      <a:endParaRPr lang="en-US" sz="1600" dirty="0"/>
                    </a:p>
                  </a:txBody>
                  <a:tcPr/>
                </a:tc>
                <a:tc vMerge="1">
                  <a:txBody>
                    <a:bodyPr/>
                    <a:lstStyle/>
                    <a:p>
                      <a:endParaRPr lang="en-US"/>
                    </a:p>
                  </a:txBody>
                  <a:tcPr/>
                </a:tc>
              </a:tr>
            </a:tbl>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228600" y="-1143000"/>
            <a:ext cx="11734800" cy="8382000"/>
          </a:xfrm>
          <a:prstGeom prst="rect">
            <a:avLst/>
          </a:prstGeom>
          <a:noFill/>
          <a:ln w="9525">
            <a:noFill/>
            <a:miter lim="800000"/>
            <a:headEnd/>
            <a:tailEnd/>
          </a:ln>
        </p:spPr>
      </p:pic>
      <p:sp>
        <p:nvSpPr>
          <p:cNvPr id="3" name="TextBox 2"/>
          <p:cNvSpPr txBox="1"/>
          <p:nvPr/>
        </p:nvSpPr>
        <p:spPr>
          <a:xfrm>
            <a:off x="228600" y="3810000"/>
            <a:ext cx="2286000" cy="1631216"/>
          </a:xfrm>
          <a:prstGeom prst="rect">
            <a:avLst/>
          </a:prstGeom>
          <a:noFill/>
        </p:spPr>
        <p:txBody>
          <a:bodyPr wrap="square" rtlCol="0">
            <a:spAutoFit/>
          </a:bodyPr>
          <a:lstStyle/>
          <a:p>
            <a:r>
              <a:rPr lang="en-US" sz="2000" b="1" i="1" dirty="0" smtClean="0">
                <a:solidFill>
                  <a:srgbClr val="92D050"/>
                </a:solidFill>
              </a:rPr>
              <a:t>Using non-traditional careers to identify </a:t>
            </a:r>
          </a:p>
          <a:p>
            <a:r>
              <a:rPr lang="en-US" sz="2000" b="1" i="1" dirty="0" smtClean="0">
                <a:solidFill>
                  <a:srgbClr val="92D050"/>
                </a:solidFill>
              </a:rPr>
              <a:t>key global </a:t>
            </a:r>
          </a:p>
          <a:p>
            <a:r>
              <a:rPr lang="en-US" sz="2000" b="1" i="1" dirty="0" smtClean="0">
                <a:solidFill>
                  <a:srgbClr val="92D050"/>
                </a:solidFill>
              </a:rPr>
              <a:t>Engineering skills</a:t>
            </a:r>
            <a:endParaRPr lang="en-US" sz="2400" b="1" i="1" dirty="0">
              <a:solidFill>
                <a:srgbClr val="92D050"/>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1219200"/>
          </a:xfrm>
          <a:solidFill>
            <a:srgbClr val="96B45A"/>
          </a:solidFill>
        </p:spPr>
        <p:txBody>
          <a:bodyPr>
            <a:noAutofit/>
          </a:bodyPr>
          <a:lstStyle/>
          <a:p>
            <a:pPr eaLnBrk="1" hangingPunct="1"/>
            <a:r>
              <a:rPr lang="en-US" sz="4800" b="1" dirty="0" smtClean="0">
                <a:solidFill>
                  <a:schemeClr val="tx1"/>
                </a:solidFill>
                <a:latin typeface="Perpetua" pitchFamily="18" charset="0"/>
              </a:rPr>
              <a:t>Job skills tie into response to relevance</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1219200"/>
            <a:ext cx="9144000" cy="5638800"/>
          </a:xfrm>
          <a:solidFill>
            <a:schemeClr val="tx1"/>
          </a:solidFill>
        </p:spPr>
        <p:txBody>
          <a:bodyPr>
            <a:noAutofit/>
          </a:bodyPr>
          <a:lstStyle/>
          <a:p>
            <a:endParaRPr lang="en-US" sz="1800" dirty="0" smtClean="0">
              <a:solidFill>
                <a:schemeClr val="bg1"/>
              </a:solidFill>
            </a:endParaRPr>
          </a:p>
          <a:p>
            <a:r>
              <a:rPr lang="en-US" sz="3600" dirty="0" smtClean="0">
                <a:solidFill>
                  <a:schemeClr val="bg1"/>
                </a:solidFill>
                <a:latin typeface="Perpetua" pitchFamily="18" charset="0"/>
              </a:rPr>
              <a:t>Armando </a:t>
            </a:r>
            <a:r>
              <a:rPr lang="en-US" sz="3600" dirty="0" err="1" smtClean="0">
                <a:solidFill>
                  <a:schemeClr val="bg1"/>
                </a:solidFill>
                <a:latin typeface="Perpetua" pitchFamily="18" charset="0"/>
              </a:rPr>
              <a:t>Borja</a:t>
            </a:r>
            <a:r>
              <a:rPr lang="en-US" sz="3600" dirty="0" smtClean="0">
                <a:solidFill>
                  <a:schemeClr val="bg1"/>
                </a:solidFill>
                <a:latin typeface="Perpetua" pitchFamily="18" charset="0"/>
              </a:rPr>
              <a:t> from Jesuit Relief Services</a:t>
            </a:r>
          </a:p>
          <a:p>
            <a:r>
              <a:rPr lang="en-US" sz="3600" dirty="0" smtClean="0">
                <a:solidFill>
                  <a:schemeClr val="bg1"/>
                </a:solidFill>
                <a:latin typeface="Perpetua" pitchFamily="18" charset="0"/>
              </a:rPr>
              <a:t>A need </a:t>
            </a:r>
            <a:r>
              <a:rPr lang="en-US" sz="3600" dirty="0" smtClean="0">
                <a:solidFill>
                  <a:schemeClr val="bg1"/>
                </a:solidFill>
                <a:latin typeface="Perpetua" pitchFamily="18" charset="0"/>
              </a:rPr>
              <a:t>for professional and occupational skills</a:t>
            </a:r>
          </a:p>
          <a:p>
            <a:pPr lvl="2"/>
            <a:r>
              <a:rPr lang="en-US" sz="2800" dirty="0" smtClean="0">
                <a:solidFill>
                  <a:schemeClr val="bg1"/>
                </a:solidFill>
                <a:latin typeface="Perpetua" pitchFamily="18" charset="0"/>
              </a:rPr>
              <a:t>Information Systems</a:t>
            </a:r>
          </a:p>
          <a:p>
            <a:pPr lvl="2"/>
            <a:r>
              <a:rPr lang="en-US" sz="2800" dirty="0" smtClean="0">
                <a:solidFill>
                  <a:schemeClr val="bg1"/>
                </a:solidFill>
                <a:latin typeface="Perpetua" pitchFamily="18" charset="0"/>
              </a:rPr>
              <a:t>Political Management</a:t>
            </a:r>
            <a:endParaRPr lang="en-US" sz="800" dirty="0" smtClean="0">
              <a:solidFill>
                <a:schemeClr val="bg1"/>
              </a:solidFill>
              <a:latin typeface="Perpetua" pitchFamily="18" charset="0"/>
            </a:endParaRPr>
          </a:p>
          <a:p>
            <a:r>
              <a:rPr lang="en-US" sz="3600" dirty="0" smtClean="0">
                <a:solidFill>
                  <a:schemeClr val="bg1"/>
                </a:solidFill>
                <a:latin typeface="Perpetua" pitchFamily="18" charset="0"/>
              </a:rPr>
              <a:t>Leading without imposing</a:t>
            </a:r>
            <a:endParaRPr lang="en-US" sz="3600" dirty="0" smtClean="0">
              <a:solidFill>
                <a:schemeClr val="bg1"/>
              </a:solidFill>
              <a:latin typeface="Perpetua" pitchFamily="18" charset="0"/>
            </a:endParaRPr>
          </a:p>
          <a:p>
            <a:pPr lvl="1"/>
            <a:r>
              <a:rPr lang="en-US" dirty="0" smtClean="0">
                <a:solidFill>
                  <a:schemeClr val="bg1"/>
                </a:solidFill>
                <a:latin typeface="Perpetua" pitchFamily="18" charset="0"/>
              </a:rPr>
              <a:t>Problem-Solving</a:t>
            </a:r>
          </a:p>
          <a:p>
            <a:pPr lvl="1"/>
            <a:r>
              <a:rPr lang="en-US" dirty="0" smtClean="0">
                <a:solidFill>
                  <a:schemeClr val="bg1"/>
                </a:solidFill>
                <a:latin typeface="Perpetua" pitchFamily="18" charset="0"/>
              </a:rPr>
              <a:t>Conflict mediator </a:t>
            </a:r>
          </a:p>
          <a:p>
            <a:pPr lvl="1"/>
            <a:r>
              <a:rPr lang="en-US" dirty="0" smtClean="0">
                <a:solidFill>
                  <a:schemeClr val="bg1"/>
                </a:solidFill>
                <a:latin typeface="Perpetua" pitchFamily="18" charset="0"/>
              </a:rPr>
              <a:t>Consensus building</a:t>
            </a:r>
          </a:p>
          <a:p>
            <a:endParaRPr lang="en-US" sz="3600"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1219200"/>
          </a:xfrm>
          <a:solidFill>
            <a:srgbClr val="96B45A"/>
          </a:solidFill>
        </p:spPr>
        <p:txBody>
          <a:bodyPr>
            <a:normAutofit fontScale="90000"/>
          </a:bodyPr>
          <a:lstStyle/>
          <a:p>
            <a:r>
              <a:rPr lang="en-US" sz="4800" b="1" dirty="0" smtClean="0">
                <a:latin typeface="Perpetua" pitchFamily="18" charset="0"/>
              </a:rPr>
              <a:t>Job skills tie into response to relevance</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1219200"/>
            <a:ext cx="9144000" cy="5638800"/>
          </a:xfrm>
          <a:solidFill>
            <a:schemeClr val="tx1"/>
          </a:solidFill>
        </p:spPr>
        <p:txBody>
          <a:bodyPr>
            <a:noAutofit/>
          </a:bodyPr>
          <a:lstStyle/>
          <a:p>
            <a:pPr>
              <a:buNone/>
            </a:pPr>
            <a:endParaRPr lang="en-US" sz="1100" dirty="0" smtClean="0">
              <a:solidFill>
                <a:schemeClr val="bg1"/>
              </a:solidFill>
              <a:latin typeface="Perpetua" pitchFamily="18" charset="0"/>
            </a:endParaRPr>
          </a:p>
          <a:p>
            <a:r>
              <a:rPr lang="en-US" dirty="0" smtClean="0">
                <a:solidFill>
                  <a:schemeClr val="bg1"/>
                </a:solidFill>
                <a:latin typeface="Perpetua" pitchFamily="18" charset="0"/>
              </a:rPr>
              <a:t>Mike </a:t>
            </a:r>
            <a:r>
              <a:rPr lang="en-US" dirty="0" smtClean="0">
                <a:solidFill>
                  <a:schemeClr val="bg1"/>
                </a:solidFill>
                <a:latin typeface="Perpetua" pitchFamily="18" charset="0"/>
              </a:rPr>
              <a:t>Hatfield from </a:t>
            </a:r>
            <a:r>
              <a:rPr lang="en-US" dirty="0" err="1" smtClean="0">
                <a:solidFill>
                  <a:schemeClr val="bg1"/>
                </a:solidFill>
                <a:latin typeface="Perpetua" pitchFamily="18" charset="0"/>
              </a:rPr>
              <a:t>Aprovecho</a:t>
            </a:r>
            <a:r>
              <a:rPr lang="en-US" dirty="0" smtClean="0">
                <a:solidFill>
                  <a:schemeClr val="bg1"/>
                </a:solidFill>
                <a:latin typeface="Perpetua" pitchFamily="18" charset="0"/>
              </a:rPr>
              <a:t> Research Center</a:t>
            </a:r>
          </a:p>
          <a:p>
            <a:pPr lvl="1"/>
            <a:r>
              <a:rPr lang="en-US" dirty="0" smtClean="0">
                <a:solidFill>
                  <a:schemeClr val="bg1"/>
                </a:solidFill>
                <a:latin typeface="Perpetua" pitchFamily="18" charset="0"/>
              </a:rPr>
              <a:t>Philosopher by training</a:t>
            </a:r>
          </a:p>
          <a:p>
            <a:r>
              <a:rPr lang="en-US" dirty="0" smtClean="0">
                <a:solidFill>
                  <a:schemeClr val="bg1"/>
                </a:solidFill>
                <a:latin typeface="Perpetua" pitchFamily="18" charset="0"/>
              </a:rPr>
              <a:t>Honing in on moral relevance:</a:t>
            </a:r>
            <a:endParaRPr lang="en-US" dirty="0" smtClean="0">
              <a:solidFill>
                <a:schemeClr val="bg1"/>
              </a:solidFill>
              <a:latin typeface="Perpetua" pitchFamily="18" charset="0"/>
            </a:endParaRPr>
          </a:p>
          <a:p>
            <a:pPr lvl="1"/>
            <a:r>
              <a:rPr lang="en-US" dirty="0" smtClean="0">
                <a:solidFill>
                  <a:schemeClr val="bg1"/>
                </a:solidFill>
                <a:latin typeface="Perpetua" pitchFamily="18" charset="0"/>
              </a:rPr>
              <a:t> respiratory illness major cause of death of children under five in developing </a:t>
            </a:r>
            <a:r>
              <a:rPr lang="en-US" dirty="0" smtClean="0">
                <a:solidFill>
                  <a:schemeClr val="bg1"/>
                </a:solidFill>
                <a:latin typeface="Perpetua" pitchFamily="18" charset="0"/>
              </a:rPr>
              <a:t>nations</a:t>
            </a:r>
          </a:p>
          <a:p>
            <a:pPr lvl="1"/>
            <a:r>
              <a:rPr lang="en-US" dirty="0" smtClean="0">
                <a:solidFill>
                  <a:schemeClr val="bg1"/>
                </a:solidFill>
                <a:latin typeface="Perpetua" pitchFamily="18" charset="0"/>
              </a:rPr>
              <a:t>b</a:t>
            </a:r>
            <a:r>
              <a:rPr lang="en-US" dirty="0" smtClean="0">
                <a:solidFill>
                  <a:schemeClr val="bg1"/>
                </a:solidFill>
                <a:latin typeface="Perpetua" pitchFamily="18" charset="0"/>
              </a:rPr>
              <a:t>ut not accepted until tied by Waxman-Markey to deforestation</a:t>
            </a:r>
          </a:p>
          <a:p>
            <a:r>
              <a:rPr lang="en-US" dirty="0" smtClean="0">
                <a:solidFill>
                  <a:schemeClr val="bg1"/>
                </a:solidFill>
                <a:latin typeface="Perpetua" pitchFamily="18" charset="0"/>
              </a:rPr>
              <a:t>Responding to relevance: integrating technical and moral </a:t>
            </a:r>
            <a:r>
              <a:rPr lang="en-US" dirty="0" smtClean="0">
                <a:solidFill>
                  <a:schemeClr val="bg1"/>
                </a:solidFill>
                <a:latin typeface="Perpetua" pitchFamily="18" charset="0"/>
              </a:rPr>
              <a:t>expertise</a:t>
            </a:r>
            <a:endParaRPr lang="en-US" dirty="0" smtClean="0">
              <a:solidFill>
                <a:schemeClr val="bg1"/>
              </a:solidFill>
              <a:latin typeface="Perpetua" pitchFamily="18" charset="0"/>
            </a:endParaRPr>
          </a:p>
          <a:p>
            <a:pPr lvl="1"/>
            <a:r>
              <a:rPr lang="en-US" dirty="0" smtClean="0">
                <a:solidFill>
                  <a:schemeClr val="bg1"/>
                </a:solidFill>
                <a:latin typeface="Perpetua" pitchFamily="18" charset="0"/>
              </a:rPr>
              <a:t>Designing, testing, and distributing stoves</a:t>
            </a:r>
          </a:p>
          <a:p>
            <a:pPr lvl="1"/>
            <a:r>
              <a:rPr lang="en-US" dirty="0" smtClean="0">
                <a:solidFill>
                  <a:schemeClr val="bg1"/>
                </a:solidFill>
                <a:latin typeface="Perpetua" pitchFamily="18" charset="0"/>
              </a:rPr>
              <a:t>Working at </a:t>
            </a:r>
            <a:r>
              <a:rPr lang="en-US" dirty="0" err="1" smtClean="0">
                <a:solidFill>
                  <a:schemeClr val="bg1"/>
                </a:solidFill>
                <a:latin typeface="Perpetua" pitchFamily="18" charset="0"/>
              </a:rPr>
              <a:t>Aprovecho</a:t>
            </a:r>
            <a:r>
              <a:rPr lang="en-US" dirty="0" smtClean="0">
                <a:solidFill>
                  <a:schemeClr val="bg1"/>
                </a:solidFill>
                <a:latin typeface="Perpetua" pitchFamily="18" charset="0"/>
              </a:rPr>
              <a:t> Stove Camps</a:t>
            </a:r>
            <a:endParaRPr lang="en-US"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1219200"/>
          </a:xfrm>
          <a:solidFill>
            <a:srgbClr val="96B45A"/>
          </a:solidFill>
        </p:spPr>
        <p:txBody>
          <a:bodyPr>
            <a:noAutofit/>
          </a:bodyPr>
          <a:lstStyle/>
          <a:p>
            <a:pPr eaLnBrk="1" hangingPunct="1"/>
            <a:r>
              <a:rPr lang="en-US" sz="4800" b="1" dirty="0" smtClean="0">
                <a:solidFill>
                  <a:schemeClr val="tx1"/>
                </a:solidFill>
                <a:latin typeface="Perpetua" pitchFamily="18" charset="0"/>
              </a:rPr>
              <a:t>Waxman-Markey Goals</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1219200"/>
            <a:ext cx="9144000" cy="5638800"/>
          </a:xfrm>
          <a:solidFill>
            <a:schemeClr val="tx1"/>
          </a:solidFill>
        </p:spPr>
        <p:txBody>
          <a:bodyPr>
            <a:noAutofit/>
          </a:bodyPr>
          <a:lstStyle/>
          <a:p>
            <a:endParaRPr lang="en-US" sz="1800" dirty="0" smtClean="0">
              <a:solidFill>
                <a:schemeClr val="bg1"/>
              </a:solidFill>
            </a:endParaRPr>
          </a:p>
          <a:p>
            <a:r>
              <a:rPr lang="en-US" sz="3600" dirty="0" smtClean="0">
                <a:solidFill>
                  <a:schemeClr val="bg1"/>
                </a:solidFill>
                <a:latin typeface="Perpetua" pitchFamily="18" charset="0"/>
              </a:rPr>
              <a:t>“Reduce fuel use by more than fifty per cent.</a:t>
            </a:r>
          </a:p>
          <a:p>
            <a:r>
              <a:rPr lang="en-US" sz="3600" dirty="0" smtClean="0">
                <a:solidFill>
                  <a:schemeClr val="bg1"/>
                </a:solidFill>
                <a:latin typeface="Perpetua" pitchFamily="18" charset="0"/>
              </a:rPr>
              <a:t>Reduce black carbon by more than sixty per cent.</a:t>
            </a:r>
          </a:p>
          <a:p>
            <a:r>
              <a:rPr lang="en-US" sz="3600" dirty="0" smtClean="0">
                <a:solidFill>
                  <a:schemeClr val="bg1"/>
                </a:solidFill>
                <a:latin typeface="Perpetua" pitchFamily="18" charset="0"/>
              </a:rPr>
              <a:t>Reduce childhood pneumonia by more than thirty per cent.</a:t>
            </a:r>
          </a:p>
          <a:p>
            <a:r>
              <a:rPr lang="en-US" sz="3600" dirty="0" smtClean="0">
                <a:solidFill>
                  <a:schemeClr val="bg1"/>
                </a:solidFill>
                <a:latin typeface="Perpetua" pitchFamily="18" charset="0"/>
              </a:rPr>
              <a:t>Affordable ($10 or less).</a:t>
            </a:r>
          </a:p>
          <a:p>
            <a:r>
              <a:rPr lang="en-US" sz="3600" dirty="0" smtClean="0">
                <a:solidFill>
                  <a:schemeClr val="bg1"/>
                </a:solidFill>
                <a:latin typeface="Perpetua" pitchFamily="18" charset="0"/>
              </a:rPr>
              <a:t>Cooks love it.”</a:t>
            </a:r>
          </a:p>
          <a:p>
            <a:pPr>
              <a:buNone/>
            </a:pPr>
            <a:r>
              <a:rPr lang="en-US" sz="3600" dirty="0" smtClean="0">
                <a:solidFill>
                  <a:schemeClr val="bg1"/>
                </a:solidFill>
                <a:latin typeface="Perpetua" pitchFamily="18" charset="0"/>
              </a:rPr>
              <a:t> </a:t>
            </a:r>
            <a:r>
              <a:rPr lang="en-US" sz="2000" b="1" dirty="0" err="1" smtClean="0">
                <a:solidFill>
                  <a:srgbClr val="009900"/>
                </a:solidFill>
                <a:latin typeface="Perpetua" pitchFamily="18" charset="0"/>
              </a:rPr>
              <a:t>Bilger</a:t>
            </a:r>
            <a:r>
              <a:rPr lang="en-US" sz="2000" b="1" dirty="0" smtClean="0">
                <a:solidFill>
                  <a:srgbClr val="009900"/>
                </a:solidFill>
                <a:latin typeface="Perpetua" pitchFamily="18" charset="0"/>
              </a:rPr>
              <a:t>, B.  2009.  “Hearth Surgery: the quest for a stove that can save the world.  The New Yorker Magazine, December 21, 2009: 88</a:t>
            </a:r>
            <a:endParaRPr lang="en-US" sz="2000" b="1" dirty="0" smtClean="0">
              <a:solidFill>
                <a:srgbClr val="009900"/>
              </a:solidFill>
              <a:latin typeface="Perpetua" pitchFamily="18"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1219200"/>
          </a:xfrm>
          <a:solidFill>
            <a:srgbClr val="96B45A"/>
          </a:solidFill>
        </p:spPr>
        <p:txBody>
          <a:bodyPr>
            <a:noAutofit/>
          </a:bodyPr>
          <a:lstStyle/>
          <a:p>
            <a:pPr eaLnBrk="1" hangingPunct="1"/>
            <a:r>
              <a:rPr lang="en-US" sz="4800" b="1" dirty="0" smtClean="0">
                <a:solidFill>
                  <a:schemeClr val="tx1"/>
                </a:solidFill>
                <a:latin typeface="Perpetua" pitchFamily="18" charset="0"/>
              </a:rPr>
              <a:t>Job skills tie into response to relevance</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1219200"/>
            <a:ext cx="9144000" cy="5638800"/>
          </a:xfrm>
          <a:solidFill>
            <a:schemeClr val="tx1"/>
          </a:solidFill>
        </p:spPr>
        <p:txBody>
          <a:bodyPr>
            <a:noAutofit/>
          </a:bodyPr>
          <a:lstStyle/>
          <a:p>
            <a:endParaRPr lang="en-US" sz="1800" dirty="0" smtClean="0">
              <a:solidFill>
                <a:schemeClr val="bg1"/>
              </a:solidFill>
            </a:endParaRPr>
          </a:p>
          <a:p>
            <a:r>
              <a:rPr lang="en-US" sz="3600" dirty="0" smtClean="0">
                <a:solidFill>
                  <a:schemeClr val="bg1"/>
                </a:solidFill>
                <a:latin typeface="Perpetua" pitchFamily="18" charset="0"/>
              </a:rPr>
              <a:t>Inverse Peace Corps (</a:t>
            </a:r>
            <a:r>
              <a:rPr lang="en-US" sz="3600" dirty="0" err="1" smtClean="0">
                <a:solidFill>
                  <a:schemeClr val="bg1"/>
                </a:solidFill>
                <a:latin typeface="Perpetua" pitchFamily="18" charset="0"/>
              </a:rPr>
              <a:t>Aprovecho</a:t>
            </a:r>
            <a:r>
              <a:rPr lang="en-US" sz="3600" dirty="0" smtClean="0">
                <a:solidFill>
                  <a:schemeClr val="bg1"/>
                </a:solidFill>
                <a:latin typeface="Perpetua" pitchFamily="18" charset="0"/>
              </a:rPr>
              <a:t>)</a:t>
            </a:r>
          </a:p>
          <a:p>
            <a:pPr>
              <a:buNone/>
            </a:pPr>
            <a:endParaRPr lang="en-US" dirty="0" smtClean="0">
              <a:solidFill>
                <a:schemeClr val="bg1"/>
              </a:solidFill>
              <a:latin typeface="Perpetua" pitchFamily="18" charset="0"/>
            </a:endParaRPr>
          </a:p>
          <a:p>
            <a:pPr lvl="1"/>
            <a:r>
              <a:rPr lang="en-US" sz="3200" dirty="0" err="1" smtClean="0">
                <a:solidFill>
                  <a:schemeClr val="bg1"/>
                </a:solidFill>
                <a:latin typeface="Perpetua" pitchFamily="18" charset="0"/>
              </a:rPr>
              <a:t>Ianto</a:t>
            </a:r>
            <a:r>
              <a:rPr lang="en-US" sz="3200" dirty="0" smtClean="0">
                <a:solidFill>
                  <a:schemeClr val="bg1"/>
                </a:solidFill>
                <a:latin typeface="Perpetua" pitchFamily="18" charset="0"/>
              </a:rPr>
              <a:t> Evans: “We wanted to work as an inverse Peace Corps…We would bring in villagers from Kenya or Lesotho, </a:t>
            </a:r>
            <a:r>
              <a:rPr lang="en-US" sz="3200" dirty="0" smtClean="0">
                <a:solidFill>
                  <a:schemeClr val="bg1"/>
                </a:solidFill>
                <a:latin typeface="Perpetua" pitchFamily="18" charset="0"/>
              </a:rPr>
              <a:t>have them stay with us, and teach us what they knew—everything from cooking to growing things to assessing how much is too much.”</a:t>
            </a:r>
          </a:p>
          <a:p>
            <a:pPr>
              <a:buNone/>
            </a:pPr>
            <a:r>
              <a:rPr lang="en-US" sz="3600" dirty="0" smtClean="0">
                <a:solidFill>
                  <a:schemeClr val="bg1"/>
                </a:solidFill>
                <a:latin typeface="Perpetua" pitchFamily="18" charset="0"/>
              </a:rPr>
              <a:t> </a:t>
            </a:r>
          </a:p>
          <a:p>
            <a:r>
              <a:rPr lang="en-US" sz="2000" b="1" dirty="0" err="1" smtClean="0">
                <a:solidFill>
                  <a:srgbClr val="009900"/>
                </a:solidFill>
                <a:latin typeface="Perpetua" pitchFamily="18" charset="0"/>
              </a:rPr>
              <a:t>Bilger</a:t>
            </a:r>
            <a:r>
              <a:rPr lang="en-US" sz="2000" b="1" dirty="0" smtClean="0">
                <a:solidFill>
                  <a:srgbClr val="009900"/>
                </a:solidFill>
                <a:latin typeface="Perpetua" pitchFamily="18" charset="0"/>
              </a:rPr>
              <a:t>, B.  2009.  “Hearth Surgery: the quest for a stove that can save the world.  The New Yorker Magazine, December 21, 2009: 88</a:t>
            </a:r>
            <a:endParaRPr lang="en-US" sz="2000" b="1" dirty="0" smtClean="0">
              <a:solidFill>
                <a:srgbClr val="009900"/>
              </a:solidFill>
              <a:latin typeface="Perpetua" pitchFamily="18"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srcRect/>
          <a:stretch>
            <a:fillRect/>
          </a:stretch>
        </p:blipFill>
        <p:spPr bwMode="auto">
          <a:xfrm>
            <a:off x="-1524000" y="-381000"/>
            <a:ext cx="12192000" cy="762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000" b="1" dirty="0" smtClean="0">
                <a:solidFill>
                  <a:schemeClr val="tx1"/>
                </a:solidFill>
                <a:latin typeface="Perpetua" pitchFamily="18" charset="0"/>
              </a:rPr>
              <a:t>Teaching the Hastings Center Objectives</a:t>
            </a:r>
            <a:endParaRPr lang="en-US" sz="4000" b="1" dirty="0" smtClean="0">
              <a:solidFill>
                <a:schemeClr val="tx1"/>
              </a:solidFill>
              <a:latin typeface="Perpetua" pitchFamily="18" charset="0"/>
            </a:endParaRPr>
          </a:p>
        </p:txBody>
      </p:sp>
      <p:sp>
        <p:nvSpPr>
          <p:cNvPr id="3075" name="Content Placeholder 2"/>
          <p:cNvSpPr>
            <a:spLocks noGrp="1"/>
          </p:cNvSpPr>
          <p:nvPr>
            <p:ph idx="1"/>
          </p:nvPr>
        </p:nvSpPr>
        <p:spPr>
          <a:xfrm>
            <a:off x="0" y="838200"/>
            <a:ext cx="9144000" cy="6019800"/>
          </a:xfrm>
          <a:solidFill>
            <a:schemeClr val="tx1"/>
          </a:solidFill>
        </p:spPr>
        <p:txBody>
          <a:bodyPr>
            <a:noAutofit/>
          </a:bodyPr>
          <a:lstStyle/>
          <a:p>
            <a:pPr>
              <a:buNone/>
            </a:pPr>
            <a:endParaRPr lang="en-US" sz="2000" dirty="0" smtClean="0">
              <a:solidFill>
                <a:schemeClr val="bg1"/>
              </a:solidFill>
              <a:latin typeface="Perpetua" pitchFamily="18" charset="0"/>
            </a:endParaRPr>
          </a:p>
          <a:p>
            <a:pPr marL="742950" indent="-742950">
              <a:buFont typeface="+mj-lt"/>
              <a:buAutoNum type="arabicPeriod"/>
            </a:pPr>
            <a:r>
              <a:rPr lang="en-US" dirty="0" smtClean="0">
                <a:solidFill>
                  <a:schemeClr val="bg1"/>
                </a:solidFill>
                <a:latin typeface="Perpetua" pitchFamily="18" charset="0"/>
              </a:rPr>
              <a:t>Stimulate </a:t>
            </a:r>
            <a:r>
              <a:rPr lang="en-US" dirty="0" smtClean="0">
                <a:solidFill>
                  <a:schemeClr val="bg1"/>
                </a:solidFill>
                <a:latin typeface="Perpetua" pitchFamily="18" charset="0"/>
              </a:rPr>
              <a:t>the moral imagination of students</a:t>
            </a:r>
          </a:p>
          <a:p>
            <a:pPr marL="742950" indent="-742950">
              <a:buFont typeface="+mj-lt"/>
              <a:buAutoNum type="arabicPeriod"/>
            </a:pPr>
            <a:r>
              <a:rPr lang="en-US" dirty="0" smtClean="0">
                <a:solidFill>
                  <a:schemeClr val="bg1"/>
                </a:solidFill>
                <a:latin typeface="Perpetua" pitchFamily="18" charset="0"/>
              </a:rPr>
              <a:t>Help </a:t>
            </a:r>
            <a:r>
              <a:rPr lang="en-US" dirty="0" smtClean="0">
                <a:solidFill>
                  <a:schemeClr val="bg1"/>
                </a:solidFill>
                <a:latin typeface="Perpetua" pitchFamily="18" charset="0"/>
              </a:rPr>
              <a:t>students recognize moral issues</a:t>
            </a:r>
          </a:p>
          <a:p>
            <a:pPr marL="742950" indent="-742950">
              <a:buFont typeface="+mj-lt"/>
              <a:buAutoNum type="arabicPeriod"/>
            </a:pPr>
            <a:r>
              <a:rPr lang="en-US" dirty="0" smtClean="0">
                <a:solidFill>
                  <a:schemeClr val="bg1"/>
                </a:solidFill>
                <a:latin typeface="Perpetua" pitchFamily="18" charset="0"/>
              </a:rPr>
              <a:t>Help </a:t>
            </a:r>
            <a:r>
              <a:rPr lang="en-US" dirty="0" smtClean="0">
                <a:solidFill>
                  <a:schemeClr val="bg1"/>
                </a:solidFill>
                <a:latin typeface="Perpetua" pitchFamily="18" charset="0"/>
              </a:rPr>
              <a:t>students analyze key moral concepts and principles</a:t>
            </a:r>
          </a:p>
          <a:p>
            <a:pPr marL="742950" indent="-742950">
              <a:buFont typeface="+mj-lt"/>
              <a:buAutoNum type="arabicPeriod"/>
            </a:pPr>
            <a:r>
              <a:rPr lang="en-US" b="1" dirty="0" smtClean="0">
                <a:solidFill>
                  <a:srgbClr val="009900"/>
                </a:solidFill>
                <a:latin typeface="Perpetua" pitchFamily="18" charset="0"/>
              </a:rPr>
              <a:t>Elicit </a:t>
            </a:r>
            <a:r>
              <a:rPr lang="en-US" b="1" dirty="0" smtClean="0">
                <a:solidFill>
                  <a:srgbClr val="009900"/>
                </a:solidFill>
                <a:latin typeface="Perpetua" pitchFamily="18" charset="0"/>
              </a:rPr>
              <a:t>from students a sense of responsibility</a:t>
            </a:r>
          </a:p>
          <a:p>
            <a:pPr marL="742950" indent="-742950">
              <a:buFont typeface="+mj-lt"/>
              <a:buAutoNum type="arabicPeriod"/>
            </a:pPr>
            <a:r>
              <a:rPr lang="en-US" dirty="0" smtClean="0">
                <a:solidFill>
                  <a:schemeClr val="bg1"/>
                </a:solidFill>
                <a:latin typeface="Perpetua" pitchFamily="18" charset="0"/>
              </a:rPr>
              <a:t>Help </a:t>
            </a:r>
            <a:r>
              <a:rPr lang="en-US" dirty="0" smtClean="0">
                <a:solidFill>
                  <a:schemeClr val="bg1"/>
                </a:solidFill>
                <a:latin typeface="Perpetua" pitchFamily="18" charset="0"/>
              </a:rPr>
              <a:t>students to accept the likelihood of ambiguity and disagreement on moral matters, while at the same time attempting to strive for clarity and agreement insofar as it is reasonably attainable</a:t>
            </a:r>
          </a:p>
          <a:p>
            <a:pPr>
              <a:buNone/>
            </a:pPr>
            <a:endParaRPr lang="en-US" sz="700" dirty="0" smtClean="0">
              <a:solidFill>
                <a:schemeClr val="bg1"/>
              </a:solidFill>
              <a:latin typeface="Perpetua" pitchFamily="18" charset="0"/>
            </a:endParaRPr>
          </a:p>
          <a:p>
            <a:r>
              <a:rPr lang="en-US" sz="1600" b="1" dirty="0" smtClean="0">
                <a:solidFill>
                  <a:schemeClr val="bg1"/>
                </a:solidFill>
                <a:latin typeface="Perpetua" pitchFamily="18" charset="0"/>
              </a:rPr>
              <a:t>Michael Pritchard.  Reasonable Children: moral education and moral learning. University of Kansas Press, 1996: </a:t>
            </a:r>
            <a:r>
              <a:rPr lang="en-US" sz="1600" b="1" dirty="0" smtClean="0">
                <a:solidFill>
                  <a:schemeClr val="bg1"/>
                </a:solidFill>
                <a:latin typeface="Perpetua" pitchFamily="18" charset="0"/>
              </a:rPr>
              <a:t>15</a:t>
            </a:r>
            <a:endParaRPr lang="en-US" sz="1600" b="1"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Alternative Job Fair</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838200"/>
            <a:ext cx="9144000" cy="6019800"/>
          </a:xfrm>
          <a:solidFill>
            <a:schemeClr val="tx1"/>
          </a:solidFill>
        </p:spPr>
        <p:txBody>
          <a:bodyPr>
            <a:noAutofit/>
          </a:bodyPr>
          <a:lstStyle/>
          <a:p>
            <a:pPr>
              <a:buNone/>
            </a:pPr>
            <a:endParaRPr lang="en-US" sz="1200" dirty="0" smtClean="0">
              <a:solidFill>
                <a:schemeClr val="bg1"/>
              </a:solidFill>
              <a:latin typeface="Perpetua" pitchFamily="18" charset="0"/>
            </a:endParaRPr>
          </a:p>
          <a:p>
            <a:r>
              <a:rPr lang="en-US" sz="4800" dirty="0" smtClean="0">
                <a:solidFill>
                  <a:schemeClr val="bg1"/>
                </a:solidFill>
                <a:latin typeface="Perpetua" pitchFamily="18" charset="0"/>
              </a:rPr>
              <a:t>Are </a:t>
            </a:r>
            <a:r>
              <a:rPr lang="en-US" sz="4800" dirty="0" smtClean="0">
                <a:solidFill>
                  <a:schemeClr val="bg1"/>
                </a:solidFill>
                <a:latin typeface="Perpetua" pitchFamily="18" charset="0"/>
              </a:rPr>
              <a:t>you satisfied with opportunities presented at current job fair?</a:t>
            </a:r>
          </a:p>
          <a:p>
            <a:pPr>
              <a:buNone/>
            </a:pPr>
            <a:endParaRPr lang="en-US" sz="1000" dirty="0" smtClean="0">
              <a:solidFill>
                <a:schemeClr val="bg1"/>
              </a:solidFill>
              <a:latin typeface="Perpetua" pitchFamily="18" charset="0"/>
            </a:endParaRPr>
          </a:p>
          <a:p>
            <a:r>
              <a:rPr lang="en-US" sz="4800" dirty="0" smtClean="0">
                <a:solidFill>
                  <a:schemeClr val="bg1"/>
                </a:solidFill>
                <a:latin typeface="Perpetua" pitchFamily="18" charset="0"/>
              </a:rPr>
              <a:t>What do you consider essential to a meaningful and fulfilling career?</a:t>
            </a:r>
          </a:p>
          <a:p>
            <a:pPr>
              <a:buNone/>
            </a:pPr>
            <a:endParaRPr lang="en-US" sz="1000" dirty="0" smtClean="0">
              <a:solidFill>
                <a:schemeClr val="bg1"/>
              </a:solidFill>
              <a:latin typeface="Perpetua" pitchFamily="18" charset="0"/>
            </a:endParaRPr>
          </a:p>
          <a:p>
            <a:r>
              <a:rPr lang="en-US" sz="4800" dirty="0" smtClean="0">
                <a:solidFill>
                  <a:schemeClr val="bg1"/>
                </a:solidFill>
                <a:latin typeface="Perpetua" pitchFamily="18" charset="0"/>
              </a:rPr>
              <a:t>What, for you, is an “auto-telic” experience?</a:t>
            </a:r>
            <a:endParaRPr lang="en-US" sz="4800"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Survey</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838200"/>
            <a:ext cx="9144000" cy="6019800"/>
          </a:xfrm>
          <a:solidFill>
            <a:schemeClr val="tx1"/>
          </a:solidFill>
        </p:spPr>
        <p:txBody>
          <a:bodyPr>
            <a:noAutofit/>
          </a:bodyPr>
          <a:lstStyle/>
          <a:p>
            <a:pPr>
              <a:buNone/>
            </a:pPr>
            <a:endParaRPr lang="en-US" sz="1200" dirty="0" smtClean="0">
              <a:solidFill>
                <a:schemeClr val="bg1"/>
              </a:solidFill>
              <a:latin typeface="Perpetua" pitchFamily="18" charset="0"/>
            </a:endParaRPr>
          </a:p>
          <a:p>
            <a:r>
              <a:rPr lang="en-US" sz="4400" dirty="0" smtClean="0">
                <a:solidFill>
                  <a:schemeClr val="bg1"/>
                </a:solidFill>
                <a:latin typeface="Perpetua" pitchFamily="18" charset="0"/>
              </a:rPr>
              <a:t>Why </a:t>
            </a:r>
            <a:r>
              <a:rPr lang="en-US" sz="4400" dirty="0" smtClean="0">
                <a:solidFill>
                  <a:schemeClr val="bg1"/>
                </a:solidFill>
                <a:latin typeface="Perpetua" pitchFamily="18" charset="0"/>
              </a:rPr>
              <a:t>did you choose your area of academic concentration?</a:t>
            </a:r>
          </a:p>
          <a:p>
            <a:pPr>
              <a:buNone/>
            </a:pPr>
            <a:endParaRPr lang="en-US" sz="2400" dirty="0" smtClean="0">
              <a:solidFill>
                <a:schemeClr val="bg1"/>
              </a:solidFill>
              <a:latin typeface="Perpetua" pitchFamily="18" charset="0"/>
            </a:endParaRPr>
          </a:p>
          <a:p>
            <a:r>
              <a:rPr lang="en-US" sz="4400" dirty="0" smtClean="0">
                <a:solidFill>
                  <a:schemeClr val="bg1"/>
                </a:solidFill>
                <a:latin typeface="Perpetua" pitchFamily="18" charset="0"/>
              </a:rPr>
              <a:t>What do you know about (and do you agree with) the “triple bottom line”</a:t>
            </a:r>
          </a:p>
          <a:p>
            <a:pPr lvl="1"/>
            <a:r>
              <a:rPr lang="en-US" sz="3600" dirty="0" smtClean="0">
                <a:solidFill>
                  <a:schemeClr val="bg1"/>
                </a:solidFill>
                <a:latin typeface="Perpetua" pitchFamily="18" charset="0"/>
              </a:rPr>
              <a:t>Expanding the scope of responsibility beyond profitability to include adding social and environmental </a:t>
            </a:r>
            <a:r>
              <a:rPr lang="en-US" sz="3600" dirty="0" smtClean="0">
                <a:solidFill>
                  <a:schemeClr val="bg1"/>
                </a:solidFill>
                <a:latin typeface="Perpetua" pitchFamily="18" charset="0"/>
              </a:rPr>
              <a:t>value</a:t>
            </a:r>
            <a:endParaRPr lang="en-US" sz="3600"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1295400"/>
          </a:xfrm>
          <a:solidFill>
            <a:srgbClr val="96B45A"/>
          </a:solidFill>
        </p:spPr>
        <p:txBody>
          <a:bodyPr>
            <a:noAutofit/>
          </a:bodyPr>
          <a:lstStyle/>
          <a:p>
            <a:pPr eaLnBrk="1" hangingPunct="1"/>
            <a:r>
              <a:rPr lang="en-US" sz="4000" b="1" dirty="0" smtClean="0">
                <a:solidFill>
                  <a:schemeClr val="tx1"/>
                </a:solidFill>
                <a:latin typeface="Perpetua" pitchFamily="18" charset="0"/>
              </a:rPr>
              <a:t>Two Courses, one graduate, the other undergraduate</a:t>
            </a:r>
            <a:endParaRPr lang="en-US" sz="4000" b="1" dirty="0" smtClean="0">
              <a:solidFill>
                <a:schemeClr val="tx1"/>
              </a:solidFill>
              <a:latin typeface="Perpetua" pitchFamily="18" charset="0"/>
            </a:endParaRPr>
          </a:p>
        </p:txBody>
      </p:sp>
      <p:sp>
        <p:nvSpPr>
          <p:cNvPr id="3075" name="Content Placeholder 2"/>
          <p:cNvSpPr>
            <a:spLocks noGrp="1"/>
          </p:cNvSpPr>
          <p:nvPr>
            <p:ph idx="1"/>
          </p:nvPr>
        </p:nvSpPr>
        <p:spPr>
          <a:xfrm>
            <a:off x="0" y="1295400"/>
            <a:ext cx="9144000" cy="5562600"/>
          </a:xfrm>
          <a:solidFill>
            <a:schemeClr val="tx1"/>
          </a:solidFill>
        </p:spPr>
        <p:txBody>
          <a:bodyPr>
            <a:noAutofit/>
          </a:bodyPr>
          <a:lstStyle/>
          <a:p>
            <a:pPr>
              <a:buNone/>
            </a:pPr>
            <a:endParaRPr lang="en-US" sz="800" dirty="0" smtClean="0">
              <a:solidFill>
                <a:srgbClr val="009900"/>
              </a:solidFill>
              <a:latin typeface="Perpetua" pitchFamily="18" charset="0"/>
            </a:endParaRPr>
          </a:p>
          <a:p>
            <a:r>
              <a:rPr lang="en-US" sz="3600" dirty="0" smtClean="0">
                <a:solidFill>
                  <a:srgbClr val="009900"/>
                </a:solidFill>
                <a:latin typeface="Perpetua" pitchFamily="18" charset="0"/>
              </a:rPr>
              <a:t>The Environments of the Organization</a:t>
            </a:r>
            <a:r>
              <a:rPr lang="en-US" sz="3600" dirty="0" smtClean="0">
                <a:solidFill>
                  <a:schemeClr val="bg1"/>
                </a:solidFill>
                <a:latin typeface="Perpetua" pitchFamily="18" charset="0"/>
              </a:rPr>
              <a:t>, ADMI 4016</a:t>
            </a:r>
            <a:endParaRPr lang="en-US" sz="3600" dirty="0" smtClean="0">
              <a:solidFill>
                <a:schemeClr val="bg1"/>
              </a:solidFill>
              <a:latin typeface="Perpetua" pitchFamily="18" charset="0"/>
            </a:endParaRPr>
          </a:p>
          <a:p>
            <a:pPr lvl="1"/>
            <a:r>
              <a:rPr lang="en-US" sz="3200" dirty="0" smtClean="0">
                <a:solidFill>
                  <a:schemeClr val="bg1"/>
                </a:solidFill>
                <a:latin typeface="Perpetua" pitchFamily="18" charset="0"/>
              </a:rPr>
              <a:t>Responsible Choice in Appropriate Technology module</a:t>
            </a:r>
            <a:endParaRPr lang="en-US" sz="3200" dirty="0" smtClean="0">
              <a:solidFill>
                <a:schemeClr val="bg1"/>
              </a:solidFill>
              <a:latin typeface="Perpetua" pitchFamily="18" charset="0"/>
            </a:endParaRPr>
          </a:p>
          <a:p>
            <a:pPr lvl="1"/>
            <a:r>
              <a:rPr lang="en-US" sz="3200" dirty="0" smtClean="0">
                <a:solidFill>
                  <a:schemeClr val="bg1"/>
                </a:solidFill>
                <a:latin typeface="Perpetua" pitchFamily="18" charset="0"/>
              </a:rPr>
              <a:t>Poster Session: case in technological choice</a:t>
            </a:r>
          </a:p>
          <a:p>
            <a:pPr>
              <a:buNone/>
            </a:pPr>
            <a:endParaRPr lang="en-US" sz="2800" dirty="0" smtClean="0">
              <a:solidFill>
                <a:schemeClr val="bg1"/>
              </a:solidFill>
              <a:latin typeface="Perpetua" pitchFamily="18" charset="0"/>
            </a:endParaRPr>
          </a:p>
          <a:p>
            <a:r>
              <a:rPr lang="en-US" sz="3600" dirty="0" smtClean="0">
                <a:solidFill>
                  <a:srgbClr val="009900"/>
                </a:solidFill>
                <a:latin typeface="Perpetua" pitchFamily="18" charset="0"/>
              </a:rPr>
              <a:t>Responsible Research in </a:t>
            </a:r>
            <a:r>
              <a:rPr lang="en-US" sz="3600" dirty="0" smtClean="0">
                <a:solidFill>
                  <a:srgbClr val="009900"/>
                </a:solidFill>
                <a:latin typeface="Perpetua" pitchFamily="18" charset="0"/>
              </a:rPr>
              <a:t>(Community Development) and Appropriate Technology </a:t>
            </a:r>
            <a:r>
              <a:rPr lang="en-US" sz="3600" dirty="0" smtClean="0">
                <a:solidFill>
                  <a:schemeClr val="bg1"/>
                </a:solidFill>
                <a:latin typeface="Perpetua" pitchFamily="18" charset="0"/>
              </a:rPr>
              <a:t>INTD 6095 </a:t>
            </a:r>
            <a:r>
              <a:rPr lang="en-US" sz="2800" b="1" dirty="0" smtClean="0">
                <a:solidFill>
                  <a:schemeClr val="bg1"/>
                </a:solidFill>
                <a:latin typeface="Perpetua" pitchFamily="18" charset="0"/>
              </a:rPr>
              <a:t>(Sponsored by GREAT IDEA)</a:t>
            </a:r>
            <a:endParaRPr lang="en-US" sz="3600" b="1" dirty="0" smtClean="0">
              <a:solidFill>
                <a:schemeClr val="bg1"/>
              </a:solidFill>
              <a:latin typeface="Perpetua" pitchFamily="18" charset="0"/>
            </a:endParaRPr>
          </a:p>
          <a:p>
            <a:pPr lvl="1"/>
            <a:r>
              <a:rPr lang="en-US" sz="3200" dirty="0" smtClean="0">
                <a:solidFill>
                  <a:schemeClr val="bg1"/>
                </a:solidFill>
                <a:latin typeface="Perpetua" pitchFamily="18" charset="0"/>
              </a:rPr>
              <a:t>Graduate course to explore </a:t>
            </a:r>
            <a:r>
              <a:rPr lang="en-US" sz="3200" dirty="0" smtClean="0">
                <a:solidFill>
                  <a:schemeClr val="bg1"/>
                </a:solidFill>
                <a:latin typeface="Perpetua" pitchFamily="18" charset="0"/>
              </a:rPr>
              <a:t>research ethics issues in service learning</a:t>
            </a:r>
            <a:endParaRPr lang="en-US" sz="3200"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1143000"/>
          </a:xfrm>
          <a:solidFill>
            <a:srgbClr val="96B45A"/>
          </a:solidFill>
        </p:spPr>
        <p:txBody>
          <a:bodyPr>
            <a:normAutofit/>
          </a:bodyPr>
          <a:lstStyle/>
          <a:p>
            <a:pPr eaLnBrk="1" hangingPunct="1"/>
            <a:r>
              <a:rPr lang="en-US" sz="4000" b="1" dirty="0" smtClean="0">
                <a:solidFill>
                  <a:schemeClr val="tx1"/>
                </a:solidFill>
                <a:latin typeface="Perpetua" pitchFamily="18" charset="0"/>
              </a:rPr>
              <a:t>Graduates working with undergraduates</a:t>
            </a:r>
            <a:endParaRPr lang="en-US" sz="4000" b="1" dirty="0" smtClean="0">
              <a:solidFill>
                <a:schemeClr val="tx1"/>
              </a:solidFill>
              <a:latin typeface="Perpetua" pitchFamily="18" charset="0"/>
            </a:endParaRPr>
          </a:p>
        </p:txBody>
      </p:sp>
      <p:sp>
        <p:nvSpPr>
          <p:cNvPr id="3075" name="Content Placeholder 2"/>
          <p:cNvSpPr>
            <a:spLocks noGrp="1"/>
          </p:cNvSpPr>
          <p:nvPr>
            <p:ph idx="1"/>
          </p:nvPr>
        </p:nvSpPr>
        <p:spPr>
          <a:xfrm>
            <a:off x="0" y="1143000"/>
            <a:ext cx="9144000" cy="5715000"/>
          </a:xfrm>
          <a:solidFill>
            <a:schemeClr val="tx1"/>
          </a:solidFill>
        </p:spPr>
        <p:txBody>
          <a:bodyPr>
            <a:noAutofit/>
          </a:bodyPr>
          <a:lstStyle/>
          <a:p>
            <a:pPr>
              <a:buNone/>
            </a:pPr>
            <a:endParaRPr lang="en-US" sz="2400" dirty="0" smtClean="0">
              <a:solidFill>
                <a:schemeClr val="bg1"/>
              </a:solidFill>
              <a:latin typeface="Perpetua" pitchFamily="18" charset="0"/>
            </a:endParaRPr>
          </a:p>
          <a:p>
            <a:r>
              <a:rPr lang="en-US" sz="3600" dirty="0" smtClean="0">
                <a:solidFill>
                  <a:schemeClr val="bg1"/>
                </a:solidFill>
                <a:latin typeface="Perpetua" pitchFamily="18" charset="0"/>
              </a:rPr>
              <a:t>Undergraduates </a:t>
            </a:r>
            <a:r>
              <a:rPr lang="en-US" sz="3600" dirty="0" smtClean="0">
                <a:solidFill>
                  <a:schemeClr val="bg1"/>
                </a:solidFill>
                <a:latin typeface="Perpetua" pitchFamily="18" charset="0"/>
              </a:rPr>
              <a:t>interview </a:t>
            </a:r>
            <a:r>
              <a:rPr lang="en-US" sz="3600" dirty="0" smtClean="0">
                <a:solidFill>
                  <a:schemeClr val="bg1"/>
                </a:solidFill>
                <a:latin typeface="Perpetua" pitchFamily="18" charset="0"/>
              </a:rPr>
              <a:t>Graduates on their Appropriate </a:t>
            </a:r>
            <a:r>
              <a:rPr lang="en-US" sz="3600" dirty="0" smtClean="0">
                <a:solidFill>
                  <a:schemeClr val="bg1"/>
                </a:solidFill>
                <a:latin typeface="Perpetua" pitchFamily="18" charset="0"/>
              </a:rPr>
              <a:t>Technology </a:t>
            </a:r>
            <a:r>
              <a:rPr lang="en-US" sz="3600" dirty="0" smtClean="0">
                <a:solidFill>
                  <a:schemeClr val="bg1"/>
                </a:solidFill>
                <a:latin typeface="Perpetua" pitchFamily="18" charset="0"/>
              </a:rPr>
              <a:t>projects</a:t>
            </a:r>
          </a:p>
          <a:p>
            <a:pPr lvl="1"/>
            <a:r>
              <a:rPr lang="en-US" dirty="0" smtClean="0">
                <a:solidFill>
                  <a:schemeClr val="bg1"/>
                </a:solidFill>
                <a:latin typeface="Perpetua" pitchFamily="18" charset="0"/>
              </a:rPr>
              <a:t>Group studies </a:t>
            </a:r>
            <a:r>
              <a:rPr lang="en-US" dirty="0" err="1" smtClean="0">
                <a:solidFill>
                  <a:schemeClr val="bg1"/>
                </a:solidFill>
                <a:latin typeface="Perpetua" pitchFamily="18" charset="0"/>
              </a:rPr>
              <a:t>Biosand</a:t>
            </a:r>
            <a:r>
              <a:rPr lang="en-US" dirty="0" smtClean="0">
                <a:solidFill>
                  <a:schemeClr val="bg1"/>
                </a:solidFill>
                <a:latin typeface="Perpetua" pitchFamily="18" charset="0"/>
              </a:rPr>
              <a:t> Filters</a:t>
            </a:r>
            <a:endParaRPr lang="en-US" dirty="0" smtClean="0">
              <a:solidFill>
                <a:schemeClr val="bg1"/>
              </a:solidFill>
              <a:latin typeface="Perpetua" pitchFamily="18" charset="0"/>
            </a:endParaRPr>
          </a:p>
          <a:p>
            <a:r>
              <a:rPr lang="en-US" sz="3600" dirty="0" smtClean="0">
                <a:solidFill>
                  <a:schemeClr val="bg1"/>
                </a:solidFill>
                <a:latin typeface="Perpetua" pitchFamily="18" charset="0"/>
              </a:rPr>
              <a:t>Graduate students teach their research in Appropriate </a:t>
            </a:r>
            <a:r>
              <a:rPr lang="en-US" sz="3600" dirty="0" smtClean="0">
                <a:solidFill>
                  <a:schemeClr val="bg1"/>
                </a:solidFill>
                <a:latin typeface="Perpetua" pitchFamily="18" charset="0"/>
              </a:rPr>
              <a:t>Technology</a:t>
            </a:r>
          </a:p>
          <a:p>
            <a:pPr lvl="1"/>
            <a:r>
              <a:rPr lang="en-US" dirty="0" smtClean="0">
                <a:solidFill>
                  <a:schemeClr val="bg1"/>
                </a:solidFill>
                <a:latin typeface="Perpetua" pitchFamily="18" charset="0"/>
              </a:rPr>
              <a:t>Present in AT Forum; answer questions; comment on posters</a:t>
            </a:r>
            <a:endParaRPr lang="en-US" dirty="0" smtClean="0">
              <a:solidFill>
                <a:schemeClr val="bg1"/>
              </a:solidFill>
              <a:latin typeface="Perpetua" pitchFamily="18" charset="0"/>
            </a:endParaRPr>
          </a:p>
          <a:p>
            <a:r>
              <a:rPr lang="en-US" sz="3600" dirty="0" smtClean="0">
                <a:solidFill>
                  <a:schemeClr val="bg1"/>
                </a:solidFill>
                <a:latin typeface="Perpetua" pitchFamily="18" charset="0"/>
              </a:rPr>
              <a:t>Undergraduate students study Appropriate Technology </a:t>
            </a:r>
            <a:r>
              <a:rPr lang="en-US" sz="3600" dirty="0" smtClean="0">
                <a:solidFill>
                  <a:schemeClr val="bg1"/>
                </a:solidFill>
                <a:latin typeface="Perpetua" pitchFamily="18" charset="0"/>
              </a:rPr>
              <a:t>one of several business environments</a:t>
            </a:r>
            <a:endParaRPr lang="en-US" sz="3600"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1000" y="-1371600"/>
            <a:ext cx="10058400" cy="975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81000" y="0"/>
            <a:ext cx="9525000" cy="762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04800" y="-1066800"/>
            <a:ext cx="9601200" cy="868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1905000"/>
            <a:ext cx="9144000" cy="929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Thank-you</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762000"/>
            <a:ext cx="9144000" cy="6096000"/>
          </a:xfrm>
          <a:solidFill>
            <a:schemeClr val="tx1"/>
          </a:solidFill>
        </p:spPr>
        <p:txBody>
          <a:bodyPr>
            <a:noAutofit/>
          </a:bodyPr>
          <a:lstStyle/>
          <a:p>
            <a:r>
              <a:rPr lang="en-US" dirty="0" smtClean="0">
                <a:solidFill>
                  <a:srgbClr val="009900"/>
                </a:solidFill>
                <a:latin typeface="Perpetua" pitchFamily="18" charset="0"/>
              </a:rPr>
              <a:t>williamjoseph.frey@upr.edu</a:t>
            </a:r>
            <a:endParaRPr lang="en-US" dirty="0" smtClean="0">
              <a:solidFill>
                <a:srgbClr val="009900"/>
              </a:solidFill>
              <a:latin typeface="Perpetua" pitchFamily="18" charset="0"/>
            </a:endParaRPr>
          </a:p>
          <a:p>
            <a:r>
              <a:rPr lang="en-US" dirty="0" err="1" smtClean="0">
                <a:solidFill>
                  <a:schemeClr val="bg1"/>
                </a:solidFill>
                <a:latin typeface="Perpetua" pitchFamily="18" charset="0"/>
              </a:rPr>
              <a:t>Connexions</a:t>
            </a:r>
            <a:r>
              <a:rPr lang="en-US" dirty="0" smtClean="0">
                <a:solidFill>
                  <a:schemeClr val="bg1"/>
                </a:solidFill>
                <a:latin typeface="Perpetua" pitchFamily="18" charset="0"/>
              </a:rPr>
              <a:t> Courses</a:t>
            </a:r>
          </a:p>
          <a:p>
            <a:pPr lvl="1"/>
            <a:r>
              <a:rPr lang="en-US" sz="3200" dirty="0" smtClean="0">
                <a:solidFill>
                  <a:schemeClr val="bg1"/>
                </a:solidFill>
                <a:latin typeface="Perpetua" pitchFamily="18" charset="0"/>
              </a:rPr>
              <a:t>Responsible </a:t>
            </a:r>
            <a:r>
              <a:rPr lang="en-US" sz="3200" dirty="0" smtClean="0">
                <a:solidFill>
                  <a:schemeClr val="bg1"/>
                </a:solidFill>
                <a:latin typeface="Perpetua" pitchFamily="18" charset="0"/>
              </a:rPr>
              <a:t>Research in Appropriate </a:t>
            </a:r>
            <a:r>
              <a:rPr lang="en-US" sz="3200" dirty="0" smtClean="0">
                <a:solidFill>
                  <a:schemeClr val="bg1"/>
                </a:solidFill>
                <a:latin typeface="Perpetua" pitchFamily="18" charset="0"/>
              </a:rPr>
              <a:t>Technology  </a:t>
            </a:r>
          </a:p>
          <a:p>
            <a:pPr lvl="2"/>
            <a:r>
              <a:rPr lang="en-US" sz="3200" b="1" dirty="0" smtClean="0">
                <a:solidFill>
                  <a:srgbClr val="009900"/>
                </a:solidFill>
                <a:latin typeface="Perpetua" pitchFamily="18" charset="0"/>
              </a:rPr>
              <a:t>http</a:t>
            </a:r>
            <a:r>
              <a:rPr lang="en-US" sz="3200" b="1" dirty="0" smtClean="0">
                <a:solidFill>
                  <a:srgbClr val="009900"/>
                </a:solidFill>
                <a:latin typeface="Perpetua" pitchFamily="18" charset="0"/>
              </a:rPr>
              <a:t>://cnx.org/content/col11556/latest/</a:t>
            </a:r>
          </a:p>
          <a:p>
            <a:pPr lvl="1"/>
            <a:r>
              <a:rPr lang="en-US" sz="3200" dirty="0" smtClean="0">
                <a:solidFill>
                  <a:schemeClr val="bg1"/>
                </a:solidFill>
                <a:latin typeface="Perpetua" pitchFamily="18" charset="0"/>
              </a:rPr>
              <a:t>The Environments of the </a:t>
            </a:r>
            <a:r>
              <a:rPr lang="en-US" sz="3200" dirty="0" smtClean="0">
                <a:solidFill>
                  <a:schemeClr val="bg1"/>
                </a:solidFill>
                <a:latin typeface="Perpetua" pitchFamily="18" charset="0"/>
              </a:rPr>
              <a:t>Organization</a:t>
            </a:r>
          </a:p>
          <a:p>
            <a:pPr lvl="2"/>
            <a:r>
              <a:rPr lang="en-US" sz="3200" b="1" dirty="0" smtClean="0">
                <a:solidFill>
                  <a:srgbClr val="009900"/>
                </a:solidFill>
                <a:latin typeface="Perpetua" pitchFamily="18" charset="0"/>
              </a:rPr>
              <a:t>http</a:t>
            </a:r>
            <a:r>
              <a:rPr lang="en-US" sz="3200" b="1" dirty="0" smtClean="0">
                <a:solidFill>
                  <a:srgbClr val="009900"/>
                </a:solidFill>
                <a:latin typeface="Perpetua" pitchFamily="18" charset="0"/>
              </a:rPr>
              <a:t>://cnx.org/content/col11447/latest/</a:t>
            </a:r>
          </a:p>
          <a:p>
            <a:pPr lvl="1"/>
            <a:r>
              <a:rPr lang="en-US" sz="3200" dirty="0" smtClean="0">
                <a:solidFill>
                  <a:schemeClr val="bg1"/>
                </a:solidFill>
                <a:latin typeface="Perpetua" pitchFamily="18" charset="0"/>
              </a:rPr>
              <a:t>Capability </a:t>
            </a:r>
            <a:r>
              <a:rPr lang="en-US" sz="3200" dirty="0" smtClean="0">
                <a:solidFill>
                  <a:schemeClr val="bg1"/>
                </a:solidFill>
                <a:latin typeface="Perpetua" pitchFamily="18" charset="0"/>
              </a:rPr>
              <a:t>Approach</a:t>
            </a:r>
          </a:p>
          <a:p>
            <a:pPr lvl="2"/>
            <a:r>
              <a:rPr lang="en-US" sz="3200" b="1" dirty="0" smtClean="0">
                <a:solidFill>
                  <a:srgbClr val="009900"/>
                </a:solidFill>
                <a:latin typeface="Perpetua" pitchFamily="18" charset="0"/>
              </a:rPr>
              <a:t>http://cnx.org/content/m47654/latest/</a:t>
            </a:r>
          </a:p>
          <a:p>
            <a:pPr lvl="1"/>
            <a:r>
              <a:rPr lang="en-US" sz="3200" dirty="0" smtClean="0">
                <a:solidFill>
                  <a:schemeClr val="bg1"/>
                </a:solidFill>
                <a:latin typeface="Perpetua" pitchFamily="18" charset="0"/>
              </a:rPr>
              <a:t>Responsible Choice for Appropriate Technology</a:t>
            </a:r>
          </a:p>
          <a:p>
            <a:pPr lvl="2"/>
            <a:r>
              <a:rPr lang="en-US" sz="3200" b="1" dirty="0" smtClean="0">
                <a:solidFill>
                  <a:srgbClr val="009900"/>
                </a:solidFill>
                <a:latin typeface="Perpetua" pitchFamily="18" charset="0"/>
              </a:rPr>
              <a:t>http://cnx.org.content/43922/latest</a:t>
            </a:r>
            <a:r>
              <a:rPr lang="en-US" sz="3200" b="1" dirty="0" smtClean="0">
                <a:solidFill>
                  <a:srgbClr val="009900"/>
                </a:solidFill>
                <a:latin typeface="Perpetua" pitchFamily="18" charset="0"/>
              </a:rPr>
              <a:t>/</a:t>
            </a:r>
            <a:endParaRPr lang="en-US" sz="3600" b="1" dirty="0" smtClean="0">
              <a:solidFill>
                <a:srgbClr val="009900"/>
              </a:solidFill>
              <a:latin typeface="Perpetua" pitchFamily="18"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Thanks to…</a:t>
            </a:r>
          </a:p>
        </p:txBody>
      </p:sp>
      <p:sp>
        <p:nvSpPr>
          <p:cNvPr id="18435" name="Content Placeholder 2"/>
          <p:cNvSpPr>
            <a:spLocks noGrp="1"/>
          </p:cNvSpPr>
          <p:nvPr>
            <p:ph idx="1"/>
          </p:nvPr>
        </p:nvSpPr>
        <p:spPr>
          <a:xfrm>
            <a:off x="0" y="838200"/>
            <a:ext cx="9144000" cy="6019800"/>
          </a:xfrm>
          <a:solidFill>
            <a:schemeClr val="tx1"/>
          </a:solidFill>
        </p:spPr>
        <p:txBody>
          <a:bodyPr>
            <a:normAutofit lnSpcReduction="10000"/>
          </a:bodyPr>
          <a:lstStyle/>
          <a:p>
            <a:pPr>
              <a:buNone/>
            </a:pPr>
            <a:endParaRPr lang="en-US" sz="1600" dirty="0" smtClean="0">
              <a:solidFill>
                <a:schemeClr val="bg1"/>
              </a:solidFill>
              <a:latin typeface="Perpetua" pitchFamily="18" charset="0"/>
            </a:endParaRPr>
          </a:p>
          <a:p>
            <a:r>
              <a:rPr lang="en-US" dirty="0" smtClean="0">
                <a:solidFill>
                  <a:schemeClr val="bg1"/>
                </a:solidFill>
                <a:latin typeface="Perpetua" pitchFamily="18" charset="0"/>
              </a:rPr>
              <a:t>Chris Papadopoulos, PI of GREAT IDEA</a:t>
            </a:r>
          </a:p>
          <a:p>
            <a:r>
              <a:rPr lang="en-US" dirty="0" smtClean="0">
                <a:solidFill>
                  <a:schemeClr val="bg1"/>
                </a:solidFill>
                <a:latin typeface="Perpetua" pitchFamily="18" charset="0"/>
              </a:rPr>
              <a:t>Marcel Castro, Co-PI of GREAT IDEA</a:t>
            </a:r>
          </a:p>
          <a:p>
            <a:r>
              <a:rPr lang="en-US" dirty="0" smtClean="0">
                <a:solidFill>
                  <a:schemeClr val="bg1"/>
                </a:solidFill>
                <a:latin typeface="Perpetua" pitchFamily="18" charset="0"/>
              </a:rPr>
              <a:t>Jose Cruz, PI of EAC Toolkit </a:t>
            </a:r>
            <a:r>
              <a:rPr lang="en-US" dirty="0" smtClean="0">
                <a:solidFill>
                  <a:schemeClr val="bg1"/>
                </a:solidFill>
                <a:latin typeface="Perpetua" pitchFamily="18" charset="0"/>
              </a:rPr>
              <a:t>Grant</a:t>
            </a:r>
          </a:p>
          <a:p>
            <a:endParaRPr lang="en-US" dirty="0" smtClean="0">
              <a:solidFill>
                <a:schemeClr val="bg1"/>
              </a:solidFill>
              <a:latin typeface="Perpetua" pitchFamily="18" charset="0"/>
            </a:endParaRPr>
          </a:p>
          <a:p>
            <a:r>
              <a:rPr lang="en-US" dirty="0" smtClean="0">
                <a:solidFill>
                  <a:schemeClr val="bg1"/>
                </a:solidFill>
                <a:latin typeface="Perpetua" pitchFamily="18" charset="0"/>
              </a:rPr>
              <a:t>UPRM ADEM for sponsoring this trip (Ana Martin, Interim Dean)</a:t>
            </a:r>
            <a:endParaRPr lang="en-US" dirty="0" smtClean="0">
              <a:solidFill>
                <a:schemeClr val="bg1"/>
              </a:solidFill>
              <a:latin typeface="Perpetua" pitchFamily="18" charset="0"/>
            </a:endParaRPr>
          </a:p>
          <a:p>
            <a:endParaRPr lang="en-US" dirty="0" smtClean="0">
              <a:solidFill>
                <a:schemeClr val="bg1"/>
              </a:solidFill>
              <a:latin typeface="Perpetua" pitchFamily="18" charset="0"/>
            </a:endParaRPr>
          </a:p>
          <a:p>
            <a:r>
              <a:rPr lang="en-US" b="1" dirty="0" smtClean="0">
                <a:solidFill>
                  <a:srgbClr val="009900"/>
                </a:solidFill>
                <a:latin typeface="Perpetua" pitchFamily="18" charset="0"/>
              </a:rPr>
              <a:t>Special thanks to </a:t>
            </a:r>
            <a:r>
              <a:rPr lang="en-US" b="1" dirty="0" smtClean="0">
                <a:solidFill>
                  <a:srgbClr val="009900"/>
                </a:solidFill>
                <a:latin typeface="Perpetua" pitchFamily="18" charset="0"/>
              </a:rPr>
              <a:t>Cristina </a:t>
            </a:r>
            <a:r>
              <a:rPr lang="en-US" b="1" dirty="0" smtClean="0">
                <a:solidFill>
                  <a:srgbClr val="009900"/>
                </a:solidFill>
                <a:latin typeface="Perpetua" pitchFamily="18" charset="0"/>
              </a:rPr>
              <a:t>Rivera, Graduate Assistant for GREAT </a:t>
            </a:r>
            <a:r>
              <a:rPr lang="en-US" b="1" dirty="0" smtClean="0">
                <a:solidFill>
                  <a:srgbClr val="009900"/>
                </a:solidFill>
                <a:latin typeface="Perpetua" pitchFamily="18" charset="0"/>
              </a:rPr>
              <a:t>IDEA, who organized the Alternative Job Fair and the Forum on Appropriate Technology</a:t>
            </a:r>
            <a:endParaRPr lang="en-US" b="1" dirty="0" smtClean="0">
              <a:solidFill>
                <a:srgbClr val="009900"/>
              </a:solidFill>
              <a:latin typeface="Perpetua" pitchFamily="18"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Rodney King Argument</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838200"/>
            <a:ext cx="9144000" cy="6019800"/>
          </a:xfrm>
          <a:solidFill>
            <a:schemeClr val="tx1"/>
          </a:solidFill>
        </p:spPr>
        <p:txBody>
          <a:bodyPr>
            <a:noAutofit/>
          </a:bodyPr>
          <a:lstStyle/>
          <a:p>
            <a:pPr>
              <a:buNone/>
            </a:pPr>
            <a:endParaRPr lang="en-US" sz="800" dirty="0" smtClean="0">
              <a:solidFill>
                <a:schemeClr val="bg1"/>
              </a:solidFill>
            </a:endParaRPr>
          </a:p>
          <a:p>
            <a:r>
              <a:rPr lang="en-US" sz="4400" dirty="0" smtClean="0">
                <a:solidFill>
                  <a:schemeClr val="bg1"/>
                </a:solidFill>
              </a:rPr>
              <a:t>“Why can’t </a:t>
            </a:r>
            <a:r>
              <a:rPr lang="en-US" sz="4400" dirty="0" smtClean="0">
                <a:solidFill>
                  <a:schemeClr val="bg1"/>
                </a:solidFill>
              </a:rPr>
              <a:t>we all just </a:t>
            </a:r>
            <a:r>
              <a:rPr lang="en-US" sz="4400" dirty="0" smtClean="0">
                <a:solidFill>
                  <a:schemeClr val="bg1"/>
                </a:solidFill>
              </a:rPr>
              <a:t>get along.”</a:t>
            </a:r>
            <a:endParaRPr lang="en-US" sz="4400" dirty="0" smtClean="0">
              <a:solidFill>
                <a:schemeClr val="bg1"/>
              </a:solidFill>
            </a:endParaRPr>
          </a:p>
          <a:p>
            <a:pPr>
              <a:buNone/>
            </a:pPr>
            <a:endParaRPr lang="en-US" sz="1000" dirty="0" smtClean="0">
              <a:solidFill>
                <a:schemeClr val="bg1"/>
              </a:solidFill>
            </a:endParaRPr>
          </a:p>
          <a:p>
            <a:pPr lvl="1"/>
            <a:r>
              <a:rPr lang="en-US" sz="4000" dirty="0" smtClean="0">
                <a:solidFill>
                  <a:schemeClr val="bg1"/>
                </a:solidFill>
              </a:rPr>
              <a:t>Positive conception of responsibility is unrealistic, vague, and sounds </a:t>
            </a:r>
            <a:r>
              <a:rPr lang="en-US" sz="4000" dirty="0" smtClean="0">
                <a:solidFill>
                  <a:schemeClr val="bg1"/>
                </a:solidFill>
              </a:rPr>
              <a:t>fishy</a:t>
            </a:r>
            <a:endParaRPr lang="en-US" sz="700" dirty="0" smtClean="0">
              <a:solidFill>
                <a:schemeClr val="bg1"/>
              </a:solidFill>
            </a:endParaRPr>
          </a:p>
          <a:p>
            <a:pPr lvl="1"/>
            <a:r>
              <a:rPr lang="en-US" sz="4000" dirty="0" smtClean="0">
                <a:solidFill>
                  <a:schemeClr val="bg1"/>
                </a:solidFill>
              </a:rPr>
              <a:t>Responsibility needs </a:t>
            </a:r>
            <a:r>
              <a:rPr lang="en-US" sz="4000" dirty="0" smtClean="0">
                <a:solidFill>
                  <a:schemeClr val="bg1"/>
                </a:solidFill>
              </a:rPr>
              <a:t>teeth</a:t>
            </a:r>
          </a:p>
          <a:p>
            <a:pPr lvl="2"/>
            <a:r>
              <a:rPr lang="en-US" sz="3600" dirty="0" smtClean="0">
                <a:solidFill>
                  <a:schemeClr val="bg1"/>
                </a:solidFill>
              </a:rPr>
              <a:t>responsibility and punishment are necessarily connected</a:t>
            </a:r>
            <a:endParaRPr lang="en-US" sz="600" dirty="0" smtClean="0">
              <a:solidFill>
                <a:schemeClr val="bg1"/>
              </a:solidFill>
            </a:endParaRPr>
          </a:p>
          <a:p>
            <a:pPr lvl="1"/>
            <a:r>
              <a:rPr lang="en-US" sz="4000" dirty="0" smtClean="0">
                <a:solidFill>
                  <a:schemeClr val="bg1"/>
                </a:solidFill>
              </a:rPr>
              <a:t>The moral sense is reducible to the legal </a:t>
            </a:r>
            <a:r>
              <a:rPr lang="en-US" sz="4000" dirty="0" smtClean="0">
                <a:solidFill>
                  <a:schemeClr val="bg1"/>
                </a:solidFill>
              </a:rPr>
              <a:t>sense</a:t>
            </a:r>
            <a:endParaRPr lang="en-US" sz="4000" dirty="0" smtClean="0">
              <a:solidFill>
                <a:schemeClr val="bg1"/>
              </a:solidFill>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TextBox 6"/>
          <p:cNvSpPr txBox="1"/>
          <p:nvPr/>
        </p:nvSpPr>
        <p:spPr>
          <a:xfrm>
            <a:off x="3810000" y="1524000"/>
            <a:ext cx="1913857" cy="369332"/>
          </a:xfrm>
          <a:prstGeom prst="rect">
            <a:avLst/>
          </a:prstGeom>
          <a:noFill/>
        </p:spPr>
        <p:txBody>
          <a:bodyPr wrap="none" rtlCol="0">
            <a:spAutoFit/>
          </a:bodyPr>
          <a:lstStyle/>
          <a:p>
            <a:r>
              <a:rPr lang="en-US" dirty="0" smtClean="0">
                <a:solidFill>
                  <a:prstClr val="white"/>
                </a:solidFill>
              </a:rPr>
              <a:t>Moral Imagination</a:t>
            </a:r>
            <a:endParaRPr lang="en-US" dirty="0">
              <a:solidFill>
                <a:prstClr val="white"/>
              </a:solidFill>
            </a:endParaRPr>
          </a:p>
        </p:txBody>
      </p:sp>
      <p:sp>
        <p:nvSpPr>
          <p:cNvPr id="8" name="TextBox 7"/>
          <p:cNvSpPr txBox="1"/>
          <p:nvPr/>
        </p:nvSpPr>
        <p:spPr>
          <a:xfrm>
            <a:off x="3810000" y="2057400"/>
            <a:ext cx="2119939" cy="369332"/>
          </a:xfrm>
          <a:prstGeom prst="rect">
            <a:avLst/>
          </a:prstGeom>
          <a:noFill/>
        </p:spPr>
        <p:txBody>
          <a:bodyPr wrap="none" rtlCol="0">
            <a:spAutoFit/>
          </a:bodyPr>
          <a:lstStyle/>
          <a:p>
            <a:r>
              <a:rPr lang="en-US" dirty="0" smtClean="0">
                <a:solidFill>
                  <a:prstClr val="white"/>
                </a:solidFill>
              </a:rPr>
              <a:t>Realizing capabilities</a:t>
            </a:r>
            <a:endParaRPr lang="en-US" dirty="0">
              <a:solidFill>
                <a:prstClr val="white"/>
              </a:solidFill>
            </a:endParaRPr>
          </a:p>
        </p:txBody>
      </p:sp>
      <p:sp>
        <p:nvSpPr>
          <p:cNvPr id="9" name="TextBox 8"/>
          <p:cNvSpPr txBox="1"/>
          <p:nvPr/>
        </p:nvSpPr>
        <p:spPr>
          <a:xfrm>
            <a:off x="1371600" y="6019800"/>
            <a:ext cx="3441327" cy="646331"/>
          </a:xfrm>
          <a:prstGeom prst="rect">
            <a:avLst/>
          </a:prstGeom>
          <a:noFill/>
        </p:spPr>
        <p:txBody>
          <a:bodyPr wrap="none" rtlCol="0">
            <a:spAutoFit/>
          </a:bodyPr>
          <a:lstStyle/>
          <a:p>
            <a:r>
              <a:rPr lang="en-US" dirty="0" smtClean="0">
                <a:solidFill>
                  <a:prstClr val="white"/>
                </a:solidFill>
              </a:rPr>
              <a:t>Developing profitable partnerships</a:t>
            </a:r>
          </a:p>
          <a:p>
            <a:r>
              <a:rPr lang="en-US" dirty="0" smtClean="0">
                <a:solidFill>
                  <a:prstClr val="white"/>
                </a:solidFill>
              </a:rPr>
              <a:t>to alleviate poverty</a:t>
            </a:r>
            <a:endParaRPr lang="en-US" dirty="0">
              <a:solidFill>
                <a:prstClr val="white"/>
              </a:solidFill>
            </a:endParaRPr>
          </a:p>
        </p:txBody>
      </p:sp>
      <p:pic>
        <p:nvPicPr>
          <p:cNvPr id="10" name="Picture 4" descr="C:\Users\Owner\Pictures\2011_03_15\DSC_0084.JPG"/>
          <p:cNvPicPr>
            <a:picLocks noChangeAspect="1" noChangeArrowheads="1"/>
          </p:cNvPicPr>
          <p:nvPr/>
        </p:nvPicPr>
        <p:blipFill>
          <a:blip r:embed="rId3" cstate="print"/>
          <a:srcRect/>
          <a:stretch>
            <a:fillRect/>
          </a:stretch>
        </p:blipFill>
        <p:spPr bwMode="auto">
          <a:xfrm>
            <a:off x="228600" y="1600200"/>
            <a:ext cx="2819400" cy="1981200"/>
          </a:xfrm>
          <a:prstGeom prst="rect">
            <a:avLst/>
          </a:prstGeom>
          <a:noFill/>
          <a:ln w="9525">
            <a:noFill/>
            <a:miter lim="800000"/>
            <a:headEnd/>
            <a:tailEnd/>
          </a:ln>
        </p:spPr>
      </p:pic>
      <p:pic>
        <p:nvPicPr>
          <p:cNvPr id="11" name="Picture 7" descr="C:\Users\Owner\Pictures\2011_03_15\DSC_0390.JPG"/>
          <p:cNvPicPr>
            <a:picLocks noChangeAspect="1" noChangeArrowheads="1"/>
          </p:cNvPicPr>
          <p:nvPr/>
        </p:nvPicPr>
        <p:blipFill>
          <a:blip r:embed="rId4" cstate="print"/>
          <a:srcRect/>
          <a:stretch>
            <a:fillRect/>
          </a:stretch>
        </p:blipFill>
        <p:spPr bwMode="auto">
          <a:xfrm>
            <a:off x="6324600" y="3962400"/>
            <a:ext cx="2590800" cy="1981200"/>
          </a:xfrm>
          <a:prstGeom prst="rect">
            <a:avLst/>
          </a:prstGeom>
          <a:noFill/>
          <a:ln w="9525">
            <a:noFill/>
            <a:miter lim="800000"/>
            <a:headEnd/>
            <a:tailEnd/>
          </a:ln>
        </p:spPr>
      </p:pic>
      <p:sp>
        <p:nvSpPr>
          <p:cNvPr id="12" name="TextBox 11"/>
          <p:cNvSpPr txBox="1"/>
          <p:nvPr/>
        </p:nvSpPr>
        <p:spPr>
          <a:xfrm>
            <a:off x="304800" y="152400"/>
            <a:ext cx="5410200" cy="1323439"/>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2000" b="1" cap="all" dirty="0" smtClean="0">
                <a:ln/>
                <a:solidFill>
                  <a:srgbClr val="DDDDDD"/>
                </a:solidFill>
                <a:effectLst>
                  <a:outerShdw blurRad="19685" dist="12700" dir="5400000" algn="tl" rotWithShape="0">
                    <a:srgbClr val="DDDDDD">
                      <a:satMod val="130000"/>
                      <a:alpha val="60000"/>
                    </a:srgbClr>
                  </a:outerShdw>
                  <a:reflection blurRad="10000" stA="55000" endPos="48000" dist="500" dir="5400000" sy="-100000" algn="bl" rotWithShape="0"/>
                </a:effectLst>
                <a:latin typeface="Perpetua" pitchFamily="18" charset="0"/>
              </a:rPr>
              <a:t>Thank-You </a:t>
            </a:r>
          </a:p>
          <a:p>
            <a:r>
              <a:rPr lang="en-US" sz="2000" b="1" i="1" cap="all" dirty="0" smtClean="0">
                <a:ln/>
                <a:solidFill>
                  <a:srgbClr val="0CA41A"/>
                </a:solidFill>
                <a:effectLst>
                  <a:outerShdw blurRad="19685" dist="12700" dir="5400000" algn="tl" rotWithShape="0">
                    <a:srgbClr val="DDDDDD">
                      <a:satMod val="130000"/>
                      <a:alpha val="60000"/>
                    </a:srgbClr>
                  </a:outerShdw>
                  <a:reflection blurRad="10000" stA="55000" endPos="48000" dist="500" dir="5400000" sy="-100000" algn="bl" rotWithShape="0"/>
                </a:effectLst>
                <a:latin typeface="Perpetua" pitchFamily="18" charset="0"/>
              </a:rPr>
              <a:t>William J. Frey, College of Business Administration, University of Puerto Rico at Mayaguez</a:t>
            </a:r>
            <a:endParaRPr lang="en-US" sz="2000" b="1" i="1" cap="all" dirty="0">
              <a:ln/>
              <a:solidFill>
                <a:srgbClr val="0CA41A"/>
              </a:solidFill>
              <a:effectLst>
                <a:outerShdw blurRad="19685" dist="12700" dir="5400000" algn="tl" rotWithShape="0">
                  <a:srgbClr val="DDDDDD">
                    <a:satMod val="130000"/>
                    <a:alpha val="60000"/>
                  </a:srgbClr>
                </a:outerShdw>
                <a:reflection blurRad="10000" stA="55000" endPos="48000" dist="500" dir="5400000" sy="-100000" algn="bl" rotWithShape="0"/>
              </a:effectLst>
              <a:latin typeface="Perpetua" pitchFamily="18" charset="0"/>
            </a:endParaRPr>
          </a:p>
        </p:txBody>
      </p:sp>
      <p:sp>
        <p:nvSpPr>
          <p:cNvPr id="15370" name="AutoShape 10" descr="EarthInHead_SmallTree_DarkerBigg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15372" name="AutoShape 12" descr="EarthInHead_SmallTree_DarkerBigg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pic>
        <p:nvPicPr>
          <p:cNvPr id="15373" name="Picture 13" descr="C:\Users\FREY~1.WIL\AppData\Local\Temp\EarthInHead_SmallTree_DarkerBigger.png"/>
          <p:cNvPicPr>
            <a:picLocks noChangeAspect="1" noChangeArrowheads="1"/>
          </p:cNvPicPr>
          <p:nvPr/>
        </p:nvPicPr>
        <p:blipFill>
          <a:blip r:embed="rId5" cstate="print"/>
          <a:srcRect/>
          <a:stretch>
            <a:fillRect/>
          </a:stretch>
        </p:blipFill>
        <p:spPr bwMode="auto">
          <a:xfrm>
            <a:off x="3733800" y="2819400"/>
            <a:ext cx="2057400" cy="2057400"/>
          </a:xfrm>
          <a:prstGeom prst="rect">
            <a:avLst/>
          </a:prstGeom>
          <a:noFill/>
        </p:spPr>
      </p:pic>
      <p:sp>
        <p:nvSpPr>
          <p:cNvPr id="17" name="TextBox 16"/>
          <p:cNvSpPr txBox="1"/>
          <p:nvPr/>
        </p:nvSpPr>
        <p:spPr>
          <a:xfrm>
            <a:off x="3124200" y="5410200"/>
            <a:ext cx="3094437" cy="369332"/>
          </a:xfrm>
          <a:prstGeom prst="rect">
            <a:avLst/>
          </a:prstGeom>
          <a:noFill/>
        </p:spPr>
        <p:txBody>
          <a:bodyPr wrap="none" rtlCol="0">
            <a:spAutoFit/>
          </a:bodyPr>
          <a:lstStyle/>
          <a:p>
            <a:r>
              <a:rPr lang="en-US" dirty="0" smtClean="0">
                <a:solidFill>
                  <a:prstClr val="white"/>
                </a:solidFill>
              </a:rPr>
              <a:t>Understanding Moral Expertise</a:t>
            </a:r>
            <a:endParaRPr lang="en-US" dirty="0">
              <a:solidFill>
                <a:prstClr val="white"/>
              </a:solidFill>
            </a:endParaRPr>
          </a:p>
        </p:txBody>
      </p:sp>
      <p:pic>
        <p:nvPicPr>
          <p:cNvPr id="2050" name="Picture 2" descr="C:\Users\Dr-Cruz\Pictures\gerese.png"/>
          <p:cNvPicPr>
            <a:picLocks noChangeAspect="1" noChangeArrowheads="1"/>
          </p:cNvPicPr>
          <p:nvPr/>
        </p:nvPicPr>
        <p:blipFill>
          <a:blip r:embed="rId6" cstate="print"/>
          <a:srcRect/>
          <a:stretch>
            <a:fillRect/>
          </a:stretch>
        </p:blipFill>
        <p:spPr bwMode="auto">
          <a:xfrm>
            <a:off x="6172200" y="609600"/>
            <a:ext cx="2667000" cy="2438400"/>
          </a:xfrm>
          <a:prstGeom prst="rect">
            <a:avLst/>
          </a:prstGeom>
          <a:noFill/>
        </p:spPr>
      </p:pic>
      <p:pic>
        <p:nvPicPr>
          <p:cNvPr id="2051" name="Picture 3" descr="C:\Users\Dr-Cruz\Pictures\Picture1.png"/>
          <p:cNvPicPr>
            <a:picLocks noChangeAspect="1" noChangeArrowheads="1"/>
          </p:cNvPicPr>
          <p:nvPr/>
        </p:nvPicPr>
        <p:blipFill>
          <a:blip r:embed="rId7" cstate="print"/>
          <a:srcRect/>
          <a:stretch>
            <a:fillRect/>
          </a:stretch>
        </p:blipFill>
        <p:spPr bwMode="auto">
          <a:xfrm>
            <a:off x="228600" y="3886200"/>
            <a:ext cx="2743200" cy="1981200"/>
          </a:xfrm>
          <a:prstGeom prst="rect">
            <a:avLst/>
          </a:prstGeom>
          <a:noFill/>
        </p:spPr>
      </p:pic>
    </p:spTree>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latin typeface="Perpetua" pitchFamily="18" charset="0"/>
              </a:rPr>
              <a:t>Negative </a:t>
            </a:r>
            <a:r>
              <a:rPr lang="en-US" sz="4800" b="1" dirty="0" smtClean="0">
                <a:solidFill>
                  <a:schemeClr val="tx1"/>
                </a:solidFill>
                <a:latin typeface="Perpetua" pitchFamily="18" charset="0"/>
              </a:rPr>
              <a:t>Responsibility</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838200"/>
            <a:ext cx="9144000" cy="6019800"/>
          </a:xfrm>
          <a:solidFill>
            <a:schemeClr val="tx1"/>
          </a:solidFill>
        </p:spPr>
        <p:txBody>
          <a:bodyPr>
            <a:noAutofit/>
          </a:bodyPr>
          <a:lstStyle/>
          <a:p>
            <a:r>
              <a:rPr lang="en-US" sz="2800" dirty="0" smtClean="0">
                <a:solidFill>
                  <a:schemeClr val="bg1"/>
                </a:solidFill>
                <a:latin typeface="Perpetua" pitchFamily="18" charset="0"/>
              </a:rPr>
              <a:t>Negative </a:t>
            </a:r>
            <a:r>
              <a:rPr lang="en-US" sz="2800" dirty="0" smtClean="0">
                <a:solidFill>
                  <a:schemeClr val="bg1"/>
                </a:solidFill>
                <a:latin typeface="Perpetua" pitchFamily="18" charset="0"/>
              </a:rPr>
              <a:t>Responsibility: “What  is really true for the ordinary moral consciousness…is the necessary </a:t>
            </a:r>
            <a:r>
              <a:rPr lang="en-US" sz="2800" dirty="0" err="1" smtClean="0">
                <a:solidFill>
                  <a:schemeClr val="bg1"/>
                </a:solidFill>
                <a:latin typeface="Perpetua" pitchFamily="18" charset="0"/>
              </a:rPr>
              <a:t>connexion</a:t>
            </a:r>
            <a:r>
              <a:rPr lang="en-US" sz="2800" dirty="0" smtClean="0">
                <a:solidFill>
                  <a:schemeClr val="bg1"/>
                </a:solidFill>
                <a:latin typeface="Perpetua" pitchFamily="18" charset="0"/>
              </a:rPr>
              <a:t> between responsibility and liability to punishment, between punishment and desert, or the finding of guiltiness before the law of the moral tribunal.  For practical purposes we need make no distinction between responsibility, or accountability, and liability to punishment.  Where you have the one, there…you have the other….” 4-5  </a:t>
            </a:r>
          </a:p>
          <a:p>
            <a:pPr>
              <a:buNone/>
            </a:pPr>
            <a:endParaRPr lang="en-US" sz="800" dirty="0" smtClean="0">
              <a:solidFill>
                <a:schemeClr val="bg1"/>
              </a:solidFill>
              <a:latin typeface="Perpetua" pitchFamily="18" charset="0"/>
            </a:endParaRPr>
          </a:p>
          <a:p>
            <a:r>
              <a:rPr lang="en-US" sz="2800" dirty="0" smtClean="0">
                <a:solidFill>
                  <a:schemeClr val="bg1"/>
                </a:solidFill>
                <a:latin typeface="Perpetua" pitchFamily="18" charset="0"/>
              </a:rPr>
              <a:t>Moral Tribunal: “the idea of a man’s appearing to answer.  He answers for what he has done, or (which we need not separately consider) has neglected and left undone.  And the tribunal is a moral tribunal; it is the court of conscience, imagined as a judge, divine or human, external or internal.” </a:t>
            </a:r>
            <a:r>
              <a:rPr lang="en-US" sz="2800" dirty="0" smtClean="0">
                <a:solidFill>
                  <a:schemeClr val="bg1"/>
                </a:solidFill>
                <a:latin typeface="Perpetua" pitchFamily="18" charset="0"/>
              </a:rPr>
              <a:t>3</a:t>
            </a:r>
            <a:endParaRPr lang="en-US" sz="2800"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990600"/>
          </a:xfrm>
          <a:solidFill>
            <a:srgbClr val="96B45A"/>
          </a:solidFill>
        </p:spPr>
        <p:txBody>
          <a:bodyPr>
            <a:normAutofit/>
          </a:bodyPr>
          <a:lstStyle/>
          <a:p>
            <a:pPr eaLnBrk="1" hangingPunct="1"/>
            <a:r>
              <a:rPr lang="en-US" sz="4800" b="1" dirty="0" smtClean="0">
                <a:solidFill>
                  <a:schemeClr val="tx1"/>
                </a:solidFill>
                <a:latin typeface="Perpetua" pitchFamily="18" charset="0"/>
              </a:rPr>
              <a:t>Ladd: Positive Responsibility</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990600"/>
            <a:ext cx="9144000" cy="5867400"/>
          </a:xfrm>
          <a:solidFill>
            <a:schemeClr val="tx1"/>
          </a:solidFill>
        </p:spPr>
        <p:txBody>
          <a:bodyPr>
            <a:noAutofit/>
          </a:bodyPr>
          <a:lstStyle/>
          <a:p>
            <a:r>
              <a:rPr lang="en-US" sz="3600" dirty="0" smtClean="0">
                <a:solidFill>
                  <a:schemeClr val="bg1"/>
                </a:solidFill>
                <a:latin typeface="Perpetua" pitchFamily="18" charset="0"/>
              </a:rPr>
              <a:t>“</a:t>
            </a:r>
            <a:r>
              <a:rPr lang="en-US" sz="3600" dirty="0" smtClean="0">
                <a:solidFill>
                  <a:schemeClr val="bg1"/>
                </a:solidFill>
                <a:latin typeface="Perpetua" pitchFamily="18" charset="0"/>
              </a:rPr>
              <a:t>Substituting moral deficiency for fault makes it possible to cut the tie between responsibility and blame….”</a:t>
            </a:r>
          </a:p>
          <a:p>
            <a:r>
              <a:rPr lang="en-US" sz="3600" dirty="0" smtClean="0">
                <a:solidFill>
                  <a:schemeClr val="bg1"/>
                </a:solidFill>
                <a:latin typeface="Perpetua" pitchFamily="18" charset="0"/>
              </a:rPr>
              <a:t>“In contrast to fault, which in all of its ramifications and connotations suggests a positive evil for which blame may be the appropriate response…, moral deficiency calls our attention to a privation, something missing that ought to be there.”  </a:t>
            </a:r>
          </a:p>
          <a:p>
            <a:pPr>
              <a:buNone/>
            </a:pPr>
            <a:endParaRPr lang="en-US" sz="800" dirty="0" smtClean="0">
              <a:solidFill>
                <a:schemeClr val="bg1"/>
              </a:solidFill>
              <a:latin typeface="Perpetua" pitchFamily="18" charset="0"/>
            </a:endParaRPr>
          </a:p>
          <a:p>
            <a:r>
              <a:rPr lang="en-US" sz="2400" b="1" dirty="0" smtClean="0">
                <a:solidFill>
                  <a:schemeClr val="bg1"/>
                </a:solidFill>
                <a:latin typeface="Perpetua" pitchFamily="18" charset="0"/>
              </a:rPr>
              <a:t>John Ladd, “Bhopal: An Essay on Moral Responsibility and Civic </a:t>
            </a:r>
            <a:r>
              <a:rPr lang="en-US" sz="2400" b="1" dirty="0" smtClean="0">
                <a:solidFill>
                  <a:schemeClr val="bg1"/>
                </a:solidFill>
                <a:latin typeface="Perpetua" pitchFamily="18" charset="0"/>
              </a:rPr>
              <a:t>Virtue.” Journal of Social Responsibility 22(1), March 1991: 88</a:t>
            </a:r>
            <a:endParaRPr lang="en-US" sz="2400" b="1" dirty="0" smtClean="0">
              <a:solidFill>
                <a:schemeClr val="bg1"/>
              </a:solidFill>
              <a:latin typeface="Perpetua" pitchFamily="18"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a:bodyPr>
          <a:lstStyle/>
          <a:p>
            <a:pPr eaLnBrk="1" hangingPunct="1"/>
            <a:r>
              <a:rPr lang="en-US" sz="4800" b="1" dirty="0" smtClean="0">
                <a:solidFill>
                  <a:schemeClr val="tx1"/>
                </a:solidFill>
                <a:latin typeface="Perpetua" pitchFamily="18" charset="0"/>
              </a:rPr>
              <a:t>Responsibility as a Virtue</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838200"/>
            <a:ext cx="9144000" cy="6019800"/>
          </a:xfrm>
          <a:solidFill>
            <a:schemeClr val="tx1"/>
          </a:solidFill>
        </p:spPr>
        <p:txBody>
          <a:bodyPr>
            <a:noAutofit/>
          </a:bodyPr>
          <a:lstStyle/>
          <a:p>
            <a:r>
              <a:rPr lang="en-US" sz="3600" dirty="0" smtClean="0">
                <a:solidFill>
                  <a:schemeClr val="bg1"/>
                </a:solidFill>
                <a:latin typeface="Perpetua" pitchFamily="18" charset="0"/>
              </a:rPr>
              <a:t>“</a:t>
            </a:r>
            <a:r>
              <a:rPr lang="en-US" sz="3600" dirty="0" smtClean="0">
                <a:solidFill>
                  <a:schemeClr val="bg1"/>
                </a:solidFill>
                <a:latin typeface="Perpetua" pitchFamily="18" charset="0"/>
              </a:rPr>
              <a:t>I consider responsibility to be a virtue, because, like other virtues, it is other-regarding, it is intrinsically motivational and it binds persons to each other.”</a:t>
            </a:r>
          </a:p>
          <a:p>
            <a:pPr>
              <a:buNone/>
            </a:pPr>
            <a:endParaRPr lang="en-US" sz="800" dirty="0" smtClean="0">
              <a:solidFill>
                <a:schemeClr val="bg1"/>
              </a:solidFill>
              <a:latin typeface="Perpetua" pitchFamily="18" charset="0"/>
            </a:endParaRPr>
          </a:p>
          <a:p>
            <a:r>
              <a:rPr lang="en-US" sz="3600" dirty="0" smtClean="0">
                <a:solidFill>
                  <a:schemeClr val="bg1"/>
                </a:solidFill>
                <a:latin typeface="Perpetua" pitchFamily="18" charset="0"/>
              </a:rPr>
              <a:t>Responsibility as a virtue is oriented toward moral excellence (=</a:t>
            </a:r>
            <a:r>
              <a:rPr lang="en-US" sz="3600" dirty="0" err="1" smtClean="0">
                <a:solidFill>
                  <a:schemeClr val="bg1"/>
                </a:solidFill>
                <a:latin typeface="Perpetua" pitchFamily="18" charset="0"/>
              </a:rPr>
              <a:t>arete</a:t>
            </a:r>
            <a:r>
              <a:rPr lang="en-US" sz="3600" dirty="0" smtClean="0">
                <a:solidFill>
                  <a:schemeClr val="bg1"/>
                </a:solidFill>
                <a:latin typeface="Perpetua" pitchFamily="18" charset="0"/>
              </a:rPr>
              <a:t>), not just rock bottom duties</a:t>
            </a:r>
          </a:p>
          <a:p>
            <a:pPr lvl="1"/>
            <a:r>
              <a:rPr lang="en-US" dirty="0" smtClean="0">
                <a:solidFill>
                  <a:schemeClr val="bg1"/>
                </a:solidFill>
                <a:latin typeface="Perpetua" pitchFamily="18" charset="0"/>
              </a:rPr>
              <a:t>moral saints and moral heroes</a:t>
            </a:r>
          </a:p>
          <a:p>
            <a:pPr lvl="1"/>
            <a:r>
              <a:rPr lang="en-US" dirty="0" smtClean="0">
                <a:solidFill>
                  <a:schemeClr val="bg1"/>
                </a:solidFill>
                <a:latin typeface="Perpetua" pitchFamily="18" charset="0"/>
              </a:rPr>
              <a:t>but also fairly ordinary people who bring about “good works”</a:t>
            </a:r>
            <a:endParaRPr lang="en-US" dirty="0" smtClean="0">
              <a:solidFill>
                <a:schemeClr val="bg1"/>
              </a:solidFill>
              <a:latin typeface="Perpetua" pitchFamily="18" charset="0"/>
            </a:endParaRPr>
          </a:p>
          <a:p>
            <a:pPr>
              <a:buNone/>
            </a:pPr>
            <a:endParaRPr lang="en-US" sz="800" dirty="0" smtClean="0">
              <a:solidFill>
                <a:schemeClr val="bg1"/>
              </a:solidFill>
              <a:latin typeface="Perpetua" pitchFamily="18" charset="0"/>
            </a:endParaRPr>
          </a:p>
          <a:p>
            <a:r>
              <a:rPr lang="en-US" sz="3600" dirty="0" smtClean="0">
                <a:solidFill>
                  <a:schemeClr val="bg1"/>
                </a:solidFill>
                <a:latin typeface="Perpetua" pitchFamily="18" charset="0"/>
              </a:rPr>
              <a:t>Ladd, “Bhopal: An Essay on Moral Responsibility and Civic Virtue,” 89.  </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1219200"/>
          </a:xfrm>
          <a:solidFill>
            <a:srgbClr val="96B45A"/>
          </a:solidFill>
        </p:spPr>
        <p:txBody>
          <a:bodyPr>
            <a:noAutofit/>
          </a:bodyPr>
          <a:lstStyle/>
          <a:p>
            <a:r>
              <a:rPr lang="en-US" b="1" dirty="0" smtClean="0">
                <a:latin typeface="Perpetua" pitchFamily="18" charset="0"/>
              </a:rPr>
              <a:t>Moral Responsibility </a:t>
            </a:r>
            <a:r>
              <a:rPr lang="en-US" b="1" dirty="0" smtClean="0">
                <a:latin typeface="Perpetua" pitchFamily="18" charset="0"/>
              </a:rPr>
              <a:t>is metaphorically </a:t>
            </a:r>
            <a:r>
              <a:rPr lang="en-US" b="1" dirty="0" smtClean="0">
                <a:latin typeface="Perpetua" pitchFamily="18" charset="0"/>
              </a:rPr>
              <a:t>structured</a:t>
            </a:r>
            <a:endParaRPr lang="en-US" b="1" dirty="0" smtClean="0">
              <a:latin typeface="Perpetua" pitchFamily="18" charset="0"/>
            </a:endParaRPr>
          </a:p>
        </p:txBody>
      </p:sp>
      <p:sp>
        <p:nvSpPr>
          <p:cNvPr id="3075" name="Content Placeholder 2"/>
          <p:cNvSpPr>
            <a:spLocks noGrp="1"/>
          </p:cNvSpPr>
          <p:nvPr>
            <p:ph idx="1"/>
          </p:nvPr>
        </p:nvSpPr>
        <p:spPr>
          <a:xfrm>
            <a:off x="0" y="1219200"/>
            <a:ext cx="9144000" cy="5638800"/>
          </a:xfrm>
          <a:solidFill>
            <a:schemeClr val="tx1"/>
          </a:solidFill>
        </p:spPr>
        <p:txBody>
          <a:bodyPr>
            <a:noAutofit/>
          </a:bodyPr>
          <a:lstStyle/>
          <a:p>
            <a:pPr>
              <a:buNone/>
            </a:pPr>
            <a:endParaRPr lang="en-US" sz="1000" i="1" dirty="0" smtClean="0">
              <a:solidFill>
                <a:schemeClr val="bg1"/>
              </a:solidFill>
            </a:endParaRPr>
          </a:p>
          <a:p>
            <a:r>
              <a:rPr lang="en-US" sz="3600" dirty="0" smtClean="0">
                <a:solidFill>
                  <a:schemeClr val="bg1"/>
                </a:solidFill>
              </a:rPr>
              <a:t>Its root meaning is response to relevance</a:t>
            </a:r>
          </a:p>
          <a:p>
            <a:pPr>
              <a:buNone/>
            </a:pPr>
            <a:endParaRPr lang="en-US" sz="900" dirty="0" smtClean="0">
              <a:solidFill>
                <a:schemeClr val="bg1"/>
              </a:solidFill>
            </a:endParaRPr>
          </a:p>
          <a:p>
            <a:r>
              <a:rPr lang="en-US" sz="3600" dirty="0" smtClean="0">
                <a:solidFill>
                  <a:schemeClr val="bg1"/>
                </a:solidFill>
              </a:rPr>
              <a:t>Root meaning is projected onto different “abstract moral domains”…</a:t>
            </a:r>
          </a:p>
          <a:p>
            <a:pPr>
              <a:buNone/>
            </a:pPr>
            <a:endParaRPr lang="en-US" sz="1000" dirty="0" smtClean="0">
              <a:solidFill>
                <a:schemeClr val="bg1"/>
              </a:solidFill>
            </a:endParaRPr>
          </a:p>
          <a:p>
            <a:r>
              <a:rPr lang="en-US" sz="3600" dirty="0" smtClean="0">
                <a:solidFill>
                  <a:schemeClr val="bg1"/>
                </a:solidFill>
              </a:rPr>
              <a:t>producing a metaphorical expansion of the root meaning that encompasses many different senses of responsibility including the positive and </a:t>
            </a:r>
            <a:r>
              <a:rPr lang="en-US" sz="3600" dirty="0" smtClean="0">
                <a:solidFill>
                  <a:schemeClr val="bg1"/>
                </a:solidFill>
              </a:rPr>
              <a:t>negative</a:t>
            </a:r>
          </a:p>
          <a:p>
            <a:r>
              <a:rPr lang="en-US" sz="2000" b="1" dirty="0" smtClean="0">
                <a:solidFill>
                  <a:schemeClr val="bg1"/>
                </a:solidFill>
              </a:rPr>
              <a:t>Nicole Vincent, Ibo van de </a:t>
            </a:r>
            <a:r>
              <a:rPr lang="en-US" sz="2000" b="1" dirty="0" err="1" smtClean="0">
                <a:solidFill>
                  <a:schemeClr val="bg1"/>
                </a:solidFill>
              </a:rPr>
              <a:t>Poel</a:t>
            </a:r>
            <a:r>
              <a:rPr lang="en-US" sz="2000" b="1" dirty="0" smtClean="0">
                <a:solidFill>
                  <a:schemeClr val="bg1"/>
                </a:solidFill>
              </a:rPr>
              <a:t>, </a:t>
            </a:r>
            <a:r>
              <a:rPr lang="en-US" sz="2000" b="1" dirty="0" err="1" smtClean="0">
                <a:solidFill>
                  <a:schemeClr val="bg1"/>
                </a:solidFill>
              </a:rPr>
              <a:t>Jeroen</a:t>
            </a:r>
            <a:r>
              <a:rPr lang="en-US" sz="2000" b="1" dirty="0" smtClean="0">
                <a:solidFill>
                  <a:schemeClr val="bg1"/>
                </a:solidFill>
              </a:rPr>
              <a:t> van den </a:t>
            </a:r>
            <a:r>
              <a:rPr lang="en-US" sz="2000" b="1" dirty="0" err="1" smtClean="0">
                <a:solidFill>
                  <a:schemeClr val="bg1"/>
                </a:solidFill>
              </a:rPr>
              <a:t>Hoven</a:t>
            </a:r>
            <a:r>
              <a:rPr lang="en-US" sz="2000" b="1" dirty="0" smtClean="0">
                <a:solidFill>
                  <a:schemeClr val="bg1"/>
                </a:solidFill>
              </a:rPr>
              <a:t>, eds. Beyond Free Will and Determinism.  Springer, 2011.</a:t>
            </a:r>
            <a:endParaRPr lang="en-US" sz="2000" b="1" dirty="0" smtClean="0">
              <a:solidFill>
                <a:schemeClr val="bg1"/>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3"/>
          <p:cNvSpPr>
            <a:spLocks noGrp="1" noChangeArrowheads="1"/>
          </p:cNvSpPr>
          <p:nvPr>
            <p:ph type="title"/>
          </p:nvPr>
        </p:nvSpPr>
        <p:spPr>
          <a:xfrm>
            <a:off x="0" y="0"/>
            <a:ext cx="9144000" cy="838200"/>
          </a:xfrm>
          <a:solidFill>
            <a:srgbClr val="96B45A"/>
          </a:solidFill>
        </p:spPr>
        <p:txBody>
          <a:bodyPr>
            <a:normAutofit fontScale="90000"/>
          </a:bodyPr>
          <a:lstStyle/>
          <a:p>
            <a:r>
              <a:rPr lang="en-US" sz="4800" dirty="0" err="1" smtClean="0"/>
              <a:t>Fingarette</a:t>
            </a:r>
            <a:r>
              <a:rPr lang="en-US" sz="4800" dirty="0" smtClean="0"/>
              <a:t> poses the “root meaning”</a:t>
            </a:r>
            <a:endParaRPr lang="en-US" sz="4800" b="1" dirty="0" smtClean="0">
              <a:solidFill>
                <a:schemeClr val="tx1"/>
              </a:solidFill>
              <a:latin typeface="Perpetua" pitchFamily="18" charset="0"/>
            </a:endParaRPr>
          </a:p>
        </p:txBody>
      </p:sp>
      <p:sp>
        <p:nvSpPr>
          <p:cNvPr id="3075" name="Content Placeholder 2"/>
          <p:cNvSpPr>
            <a:spLocks noGrp="1"/>
          </p:cNvSpPr>
          <p:nvPr>
            <p:ph idx="1"/>
          </p:nvPr>
        </p:nvSpPr>
        <p:spPr>
          <a:xfrm>
            <a:off x="0" y="838200"/>
            <a:ext cx="9144000" cy="6019800"/>
          </a:xfrm>
          <a:solidFill>
            <a:schemeClr val="tx1"/>
          </a:solidFill>
        </p:spPr>
        <p:txBody>
          <a:bodyPr>
            <a:noAutofit/>
          </a:bodyPr>
          <a:lstStyle/>
          <a:p>
            <a:r>
              <a:rPr lang="en-US" dirty="0" smtClean="0">
                <a:solidFill>
                  <a:schemeClr val="bg1"/>
                </a:solidFill>
              </a:rPr>
              <a:t>“It </a:t>
            </a:r>
            <a:r>
              <a:rPr lang="en-US" dirty="0" smtClean="0">
                <a:solidFill>
                  <a:schemeClr val="bg1"/>
                </a:solidFill>
              </a:rPr>
              <a:t>is this </a:t>
            </a:r>
            <a:r>
              <a:rPr lang="en-US" b="1" i="1" dirty="0" smtClean="0">
                <a:solidFill>
                  <a:srgbClr val="FF0000"/>
                </a:solidFill>
              </a:rPr>
              <a:t>responsiveness to essential </a:t>
            </a:r>
            <a:r>
              <a:rPr lang="en-US" b="1" i="1" dirty="0" smtClean="0">
                <a:solidFill>
                  <a:srgbClr val="FF0000"/>
                </a:solidFill>
              </a:rPr>
              <a:t>relevance  </a:t>
            </a:r>
            <a:r>
              <a:rPr lang="en-US" dirty="0" smtClean="0">
                <a:solidFill>
                  <a:schemeClr val="bg1"/>
                </a:solidFill>
              </a:rPr>
              <a:t>which</a:t>
            </a:r>
            <a:r>
              <a:rPr lang="en-US" dirty="0" smtClean="0">
                <a:solidFill>
                  <a:schemeClr val="bg1"/>
                </a:solidFill>
              </a:rPr>
              <a:t>, in the last analysis, constitutes the root notion, though not the entire meaning, in the concept of responsibility.”</a:t>
            </a:r>
          </a:p>
          <a:p>
            <a:pPr>
              <a:buNone/>
            </a:pPr>
            <a:endParaRPr lang="en-US" sz="800" dirty="0" smtClean="0">
              <a:solidFill>
                <a:schemeClr val="bg1"/>
              </a:solidFill>
            </a:endParaRPr>
          </a:p>
          <a:p>
            <a:r>
              <a:rPr lang="en-US" dirty="0" smtClean="0">
                <a:solidFill>
                  <a:schemeClr val="bg1"/>
                </a:solidFill>
              </a:rPr>
              <a:t>Responsiveness to essential relevance…</a:t>
            </a:r>
          </a:p>
          <a:p>
            <a:pPr lvl="1"/>
            <a:r>
              <a:rPr lang="en-US" dirty="0" smtClean="0">
                <a:solidFill>
                  <a:schemeClr val="bg1"/>
                </a:solidFill>
              </a:rPr>
              <a:t>bridges gap between cognitive and volitional tests for criminal insanity</a:t>
            </a:r>
          </a:p>
          <a:p>
            <a:pPr lvl="1"/>
            <a:r>
              <a:rPr lang="en-US" dirty="0" smtClean="0">
                <a:solidFill>
                  <a:schemeClr val="bg1"/>
                </a:solidFill>
              </a:rPr>
              <a:t>illuminates moral as well as legal responsibility </a:t>
            </a:r>
          </a:p>
          <a:p>
            <a:pPr>
              <a:buNone/>
            </a:pPr>
            <a:endParaRPr lang="en-US" sz="800" dirty="0" smtClean="0">
              <a:solidFill>
                <a:schemeClr val="bg1"/>
              </a:solidFill>
            </a:endParaRPr>
          </a:p>
          <a:p>
            <a:r>
              <a:rPr lang="en-US" dirty="0" smtClean="0">
                <a:solidFill>
                  <a:schemeClr val="bg1"/>
                </a:solidFill>
              </a:rPr>
              <a:t>Moral responsibility can be unpacked as (moral) response to essential (moral) relevance.</a:t>
            </a:r>
          </a:p>
          <a:p>
            <a:pPr>
              <a:buNone/>
            </a:pPr>
            <a:endParaRPr lang="en-US" sz="1100" dirty="0" smtClean="0">
              <a:solidFill>
                <a:schemeClr val="bg1"/>
              </a:solidFill>
            </a:endParaRPr>
          </a:p>
          <a:p>
            <a:r>
              <a:rPr lang="en-US" sz="1600" b="1" dirty="0" err="1" smtClean="0">
                <a:solidFill>
                  <a:schemeClr val="bg1"/>
                </a:solidFill>
              </a:rPr>
              <a:t>Fingarette</a:t>
            </a:r>
            <a:r>
              <a:rPr lang="en-US" sz="1600" b="1" dirty="0" smtClean="0">
                <a:solidFill>
                  <a:schemeClr val="bg1"/>
                </a:solidFill>
              </a:rPr>
              <a:t>, H.  </a:t>
            </a:r>
            <a:r>
              <a:rPr lang="en-US" sz="1600" b="1" i="1" dirty="0" smtClean="0">
                <a:solidFill>
                  <a:schemeClr val="bg1"/>
                </a:solidFill>
              </a:rPr>
              <a:t>The Meaning of Criminal Insanity</a:t>
            </a:r>
            <a:r>
              <a:rPr lang="en-US" sz="1600" b="1" dirty="0" smtClean="0">
                <a:solidFill>
                  <a:schemeClr val="bg1"/>
                </a:solidFill>
              </a:rPr>
              <a:t>.  University of California Press, 1971: 186-7</a:t>
            </a:r>
            <a:r>
              <a:rPr lang="en-US" sz="1600" b="1" dirty="0" smtClean="0">
                <a:solidFill>
                  <a:schemeClr val="bg1"/>
                </a:solidFill>
              </a:rPr>
              <a:t>.</a:t>
            </a:r>
            <a:endParaRPr lang="en-US" sz="1600" b="1" dirty="0" smtClean="0">
              <a:solidFill>
                <a:schemeClr val="bg1"/>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54319</TotalTime>
  <Words>2293</Words>
  <Application>Microsoft Office PowerPoint</Application>
  <PresentationFormat>On-screen Show (4:3)</PresentationFormat>
  <Paragraphs>327</Paragraphs>
  <Slides>40</Slides>
  <Notes>32</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1_Office Theme</vt:lpstr>
      <vt:lpstr>Office Theme</vt:lpstr>
      <vt:lpstr>Teaching Responsibility: Pedagogical Strategies for Eliciting a Sense of Moral Responsibility</vt:lpstr>
      <vt:lpstr>Agenda</vt:lpstr>
      <vt:lpstr>Teaching the Hastings Center Objectives</vt:lpstr>
      <vt:lpstr>Rodney King Argument</vt:lpstr>
      <vt:lpstr>Negative Responsibility</vt:lpstr>
      <vt:lpstr>Ladd: Positive Responsibility</vt:lpstr>
      <vt:lpstr>Responsibility as a Virtue</vt:lpstr>
      <vt:lpstr>Moral Responsibility is metaphorically structured</vt:lpstr>
      <vt:lpstr>Fingarette poses the “root meaning”</vt:lpstr>
      <vt:lpstr>Root meaning is extended through metaphorical projection</vt:lpstr>
      <vt:lpstr>Image Schema comes from bodily experience of “physical force and interactions”</vt:lpstr>
      <vt:lpstr>Slide 12</vt:lpstr>
      <vt:lpstr>Mappings: From the negative to the positive</vt:lpstr>
      <vt:lpstr>This  table provides…</vt:lpstr>
      <vt:lpstr>Modules for teaching “response to relevance”</vt:lpstr>
      <vt:lpstr>GREAT IDEA  Graduate Research and Education for Appropriate Technology: Inspiring Direct Engagement and Agency NSF #1033028 www.greatidea.uprm.edu</vt:lpstr>
      <vt:lpstr>Socio-Technical System Analysis</vt:lpstr>
      <vt:lpstr>Responsible Technological Choice</vt:lpstr>
      <vt:lpstr>Poster Session</vt:lpstr>
      <vt:lpstr>Slide 20</vt:lpstr>
      <vt:lpstr>Slide 21</vt:lpstr>
      <vt:lpstr>Slide 22</vt:lpstr>
      <vt:lpstr>Responsible Technological Choice</vt:lpstr>
      <vt:lpstr>Slide 24</vt:lpstr>
      <vt:lpstr>Job skills tie into response to relevance</vt:lpstr>
      <vt:lpstr>Job skills tie into response to relevance</vt:lpstr>
      <vt:lpstr>Waxman-Markey Goals</vt:lpstr>
      <vt:lpstr>Job skills tie into response to relevance</vt:lpstr>
      <vt:lpstr>Slide 29</vt:lpstr>
      <vt:lpstr>Alternative Job Fair</vt:lpstr>
      <vt:lpstr>Survey</vt:lpstr>
      <vt:lpstr>Two Courses, one graduate, the other undergraduate</vt:lpstr>
      <vt:lpstr>Graduates working with undergraduates</vt:lpstr>
      <vt:lpstr>Slide 34</vt:lpstr>
      <vt:lpstr>Slide 35</vt:lpstr>
      <vt:lpstr>Slide 36</vt:lpstr>
      <vt:lpstr>Slide 37</vt:lpstr>
      <vt:lpstr>Thank-you</vt:lpstr>
      <vt:lpstr>Thanks to…</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Responsibility</dc:title>
  <dc:creator>Dr. William Frey</dc:creator>
  <cp:lastModifiedBy>Dr-Cruz</cp:lastModifiedBy>
  <cp:revision>595</cp:revision>
  <dcterms:created xsi:type="dcterms:W3CDTF">2012-01-29T16:29:50Z</dcterms:created>
  <dcterms:modified xsi:type="dcterms:W3CDTF">2013-10-05T11:41:07Z</dcterms:modified>
</cp:coreProperties>
</file>